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87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ubstituent ante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o-RO"/>
          </a:p>
        </p:txBody>
      </p:sp>
      <p:sp>
        <p:nvSpPr>
          <p:cNvPr id="3" name="Substituent dată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0D45ED-928E-44F4-8087-25416A12990A}" type="datetimeFigureOut">
              <a:rPr lang="ro-RO" smtClean="0"/>
              <a:t>26.05.2024</a:t>
            </a:fld>
            <a:endParaRPr lang="ro-RO"/>
          </a:p>
        </p:txBody>
      </p:sp>
      <p:sp>
        <p:nvSpPr>
          <p:cNvPr id="4" name="Substituent imagine diapozitiv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o-RO"/>
          </a:p>
        </p:txBody>
      </p:sp>
      <p:sp>
        <p:nvSpPr>
          <p:cNvPr id="5" name="Substituent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p>
        </p:txBody>
      </p:sp>
      <p:sp>
        <p:nvSpPr>
          <p:cNvPr id="6" name="Substituent subsol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o-RO"/>
          </a:p>
        </p:txBody>
      </p:sp>
      <p:sp>
        <p:nvSpPr>
          <p:cNvPr id="7" name="Substituent număr diapozitiv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880BD4-77C9-4FCA-8D87-A4BB911087A0}" type="slidenum">
              <a:rPr lang="ro-RO" smtClean="0"/>
              <a:t>‹#›</a:t>
            </a:fld>
            <a:endParaRPr lang="ro-RO"/>
          </a:p>
        </p:txBody>
      </p:sp>
    </p:spTree>
    <p:extLst>
      <p:ext uri="{BB962C8B-B14F-4D97-AF65-F5344CB8AC3E}">
        <p14:creationId xmlns:p14="http://schemas.microsoft.com/office/powerpoint/2010/main" val="1894025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zitiv titlu">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ro-RO"/>
              <a:t>Faceți clic pentru a edita stilul de titlu coordonator</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o-RO"/>
              <a:t>Faceți clic pentru a edita stilul de subtitlu coordonator</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9FE0518-2B07-4F9E-9499-8AFEB5B5B014}" type="datetimeFigureOut">
              <a:rPr lang="ro-RO" smtClean="0"/>
              <a:t>26.05.2024</a:t>
            </a:fld>
            <a:endParaRPr lang="ro-RO"/>
          </a:p>
        </p:txBody>
      </p:sp>
      <p:sp>
        <p:nvSpPr>
          <p:cNvPr id="5" name="Footer Placeholder 4"/>
          <p:cNvSpPr>
            <a:spLocks noGrp="1"/>
          </p:cNvSpPr>
          <p:nvPr>
            <p:ph type="ftr" sz="quarter" idx="11"/>
          </p:nvPr>
        </p:nvSpPr>
        <p:spPr>
          <a:xfrm>
            <a:off x="1876424" y="5410201"/>
            <a:ext cx="5124886" cy="365125"/>
          </a:xfrm>
        </p:spPr>
        <p:txBody>
          <a:bodyPr/>
          <a:lstStyle/>
          <a:p>
            <a:endParaRPr lang="ro-RO"/>
          </a:p>
        </p:txBody>
      </p:sp>
      <p:sp>
        <p:nvSpPr>
          <p:cNvPr id="6" name="Slide Number Placeholder 5"/>
          <p:cNvSpPr>
            <a:spLocks noGrp="1"/>
          </p:cNvSpPr>
          <p:nvPr>
            <p:ph type="sldNum" sz="quarter" idx="12"/>
          </p:nvPr>
        </p:nvSpPr>
        <p:spPr>
          <a:xfrm>
            <a:off x="9896911" y="5410199"/>
            <a:ext cx="771089" cy="365125"/>
          </a:xfrm>
        </p:spPr>
        <p:txBody>
          <a:bodyPr/>
          <a:lstStyle/>
          <a:p>
            <a:fld id="{4C3949AE-9C71-4DD8-8C39-B689C8496868}" type="slidenum">
              <a:rPr lang="ro-RO" smtClean="0"/>
              <a:t>‹#›</a:t>
            </a:fld>
            <a:endParaRPr lang="ro-RO"/>
          </a:p>
        </p:txBody>
      </p:sp>
    </p:spTree>
    <p:extLst>
      <p:ext uri="{BB962C8B-B14F-4D97-AF65-F5344CB8AC3E}">
        <p14:creationId xmlns:p14="http://schemas.microsoft.com/office/powerpoint/2010/main" val="21140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ine panoramică cu legendă">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ro-RO"/>
              <a:t>Faceți clic pentru a edita stilul de titlu coordonator</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ro-RO"/>
              <a:t>Faceți clic pe pictogramă pentru a adăuga o imagine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o-RO"/>
              <a:t>Faceţi clic pentru a edita Master stiluri text</a:t>
            </a:r>
          </a:p>
        </p:txBody>
      </p:sp>
      <p:sp>
        <p:nvSpPr>
          <p:cNvPr id="5" name="Date Placeholder 4"/>
          <p:cNvSpPr>
            <a:spLocks noGrp="1"/>
          </p:cNvSpPr>
          <p:nvPr>
            <p:ph type="dt" sz="half" idx="10"/>
          </p:nvPr>
        </p:nvSpPr>
        <p:spPr/>
        <p:txBody>
          <a:bodyPr/>
          <a:lstStyle/>
          <a:p>
            <a:fld id="{B9FE0518-2B07-4F9E-9499-8AFEB5B5B014}" type="datetimeFigureOut">
              <a:rPr lang="ro-RO" smtClean="0"/>
              <a:t>26.05.2024</a:t>
            </a:fld>
            <a:endParaRPr lang="ro-RO"/>
          </a:p>
        </p:txBody>
      </p:sp>
      <p:sp>
        <p:nvSpPr>
          <p:cNvPr id="6" name="Footer Placeholder 5"/>
          <p:cNvSpPr>
            <a:spLocks noGrp="1"/>
          </p:cNvSpPr>
          <p:nvPr>
            <p:ph type="ftr" sz="quarter" idx="11"/>
          </p:nvPr>
        </p:nvSpPr>
        <p:spPr/>
        <p:txBody>
          <a:bodyPr/>
          <a:lstStyle/>
          <a:p>
            <a:endParaRPr lang="ro-RO"/>
          </a:p>
        </p:txBody>
      </p:sp>
      <p:sp>
        <p:nvSpPr>
          <p:cNvPr id="7" name="Slide Number Placeholder 6"/>
          <p:cNvSpPr>
            <a:spLocks noGrp="1"/>
          </p:cNvSpPr>
          <p:nvPr>
            <p:ph type="sldNum" sz="quarter" idx="12"/>
          </p:nvPr>
        </p:nvSpPr>
        <p:spPr/>
        <p:txBody>
          <a:bodyPr/>
          <a:lstStyle/>
          <a:p>
            <a:fld id="{4C3949AE-9C71-4DD8-8C39-B689C8496868}" type="slidenum">
              <a:rPr lang="ro-RO" smtClean="0"/>
              <a:t>‹#›</a:t>
            </a:fld>
            <a:endParaRPr lang="ro-RO"/>
          </a:p>
        </p:txBody>
      </p:sp>
    </p:spTree>
    <p:extLst>
      <p:ext uri="{BB962C8B-B14F-4D97-AF65-F5344CB8AC3E}">
        <p14:creationId xmlns:p14="http://schemas.microsoft.com/office/powerpoint/2010/main" val="620406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u și legendă">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ro-RO"/>
              <a:t>Faceți clic pentru a edita stilul de titlu coordonator</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o-RO"/>
              <a:t>Faceţi clic pentru a edita Master stiluri text</a:t>
            </a:r>
          </a:p>
        </p:txBody>
      </p:sp>
      <p:sp>
        <p:nvSpPr>
          <p:cNvPr id="5" name="Date Placeholder 4"/>
          <p:cNvSpPr>
            <a:spLocks noGrp="1"/>
          </p:cNvSpPr>
          <p:nvPr>
            <p:ph type="dt" sz="half" idx="10"/>
          </p:nvPr>
        </p:nvSpPr>
        <p:spPr/>
        <p:txBody>
          <a:bodyPr/>
          <a:lstStyle/>
          <a:p>
            <a:fld id="{B9FE0518-2B07-4F9E-9499-8AFEB5B5B014}" type="datetimeFigureOut">
              <a:rPr lang="ro-RO" smtClean="0"/>
              <a:t>26.05.2024</a:t>
            </a:fld>
            <a:endParaRPr lang="ro-RO"/>
          </a:p>
        </p:txBody>
      </p:sp>
      <p:sp>
        <p:nvSpPr>
          <p:cNvPr id="6" name="Footer Placeholder 5"/>
          <p:cNvSpPr>
            <a:spLocks noGrp="1"/>
          </p:cNvSpPr>
          <p:nvPr>
            <p:ph type="ftr" sz="quarter" idx="11"/>
          </p:nvPr>
        </p:nvSpPr>
        <p:spPr/>
        <p:txBody>
          <a:bodyPr/>
          <a:lstStyle/>
          <a:p>
            <a:endParaRPr lang="ro-RO"/>
          </a:p>
        </p:txBody>
      </p:sp>
      <p:sp>
        <p:nvSpPr>
          <p:cNvPr id="7" name="Slide Number Placeholder 6"/>
          <p:cNvSpPr>
            <a:spLocks noGrp="1"/>
          </p:cNvSpPr>
          <p:nvPr>
            <p:ph type="sldNum" sz="quarter" idx="12"/>
          </p:nvPr>
        </p:nvSpPr>
        <p:spPr/>
        <p:txBody>
          <a:bodyPr/>
          <a:lstStyle/>
          <a:p>
            <a:fld id="{4C3949AE-9C71-4DD8-8C39-B689C8496868}" type="slidenum">
              <a:rPr lang="ro-RO" smtClean="0"/>
              <a:t>‹#›</a:t>
            </a:fld>
            <a:endParaRPr lang="ro-RO"/>
          </a:p>
        </p:txBody>
      </p:sp>
    </p:spTree>
    <p:extLst>
      <p:ext uri="{BB962C8B-B14F-4D97-AF65-F5344CB8AC3E}">
        <p14:creationId xmlns:p14="http://schemas.microsoft.com/office/powerpoint/2010/main" val="14886031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 cu legendă">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ro-RO"/>
              <a:t>Faceți clic pentru a edita stilul de titlu coordonator</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o-RO"/>
              <a:t>Faceţi clic pentru a edita Master stiluri text</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o-RO"/>
              <a:t>Faceţi clic pentru a edita Master stiluri text</a:t>
            </a:r>
          </a:p>
        </p:txBody>
      </p:sp>
      <p:sp>
        <p:nvSpPr>
          <p:cNvPr id="5" name="Date Placeholder 4"/>
          <p:cNvSpPr>
            <a:spLocks noGrp="1"/>
          </p:cNvSpPr>
          <p:nvPr>
            <p:ph type="dt" sz="half" idx="10"/>
          </p:nvPr>
        </p:nvSpPr>
        <p:spPr/>
        <p:txBody>
          <a:bodyPr/>
          <a:lstStyle/>
          <a:p>
            <a:fld id="{B9FE0518-2B07-4F9E-9499-8AFEB5B5B014}" type="datetimeFigureOut">
              <a:rPr lang="ro-RO" smtClean="0"/>
              <a:t>26.05.2024</a:t>
            </a:fld>
            <a:endParaRPr lang="ro-RO"/>
          </a:p>
        </p:txBody>
      </p:sp>
      <p:sp>
        <p:nvSpPr>
          <p:cNvPr id="6" name="Footer Placeholder 5"/>
          <p:cNvSpPr>
            <a:spLocks noGrp="1"/>
          </p:cNvSpPr>
          <p:nvPr>
            <p:ph type="ftr" sz="quarter" idx="11"/>
          </p:nvPr>
        </p:nvSpPr>
        <p:spPr/>
        <p:txBody>
          <a:bodyPr/>
          <a:lstStyle/>
          <a:p>
            <a:endParaRPr lang="ro-RO"/>
          </a:p>
        </p:txBody>
      </p:sp>
      <p:sp>
        <p:nvSpPr>
          <p:cNvPr id="7" name="Slide Number Placeholder 6"/>
          <p:cNvSpPr>
            <a:spLocks noGrp="1"/>
          </p:cNvSpPr>
          <p:nvPr>
            <p:ph type="sldNum" sz="quarter" idx="12"/>
          </p:nvPr>
        </p:nvSpPr>
        <p:spPr/>
        <p:txBody>
          <a:bodyPr/>
          <a:lstStyle/>
          <a:p>
            <a:fld id="{4C3949AE-9C71-4DD8-8C39-B689C8496868}" type="slidenum">
              <a:rPr lang="ro-RO" smtClean="0"/>
              <a:t>‹#›</a:t>
            </a:fld>
            <a:endParaRPr lang="ro-RO"/>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047405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de vizită">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ro-RO"/>
              <a:t>Faceți clic pentru a edita stilul de titlu coordonator</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o-RO"/>
              <a:t>Faceţi clic pentru a edita Master stiluri text</a:t>
            </a:r>
          </a:p>
        </p:txBody>
      </p:sp>
      <p:sp>
        <p:nvSpPr>
          <p:cNvPr id="5" name="Date Placeholder 4"/>
          <p:cNvSpPr>
            <a:spLocks noGrp="1"/>
          </p:cNvSpPr>
          <p:nvPr>
            <p:ph type="dt" sz="half" idx="10"/>
          </p:nvPr>
        </p:nvSpPr>
        <p:spPr/>
        <p:txBody>
          <a:bodyPr/>
          <a:lstStyle/>
          <a:p>
            <a:fld id="{B9FE0518-2B07-4F9E-9499-8AFEB5B5B014}" type="datetimeFigureOut">
              <a:rPr lang="ro-RO" smtClean="0"/>
              <a:t>26.05.2024</a:t>
            </a:fld>
            <a:endParaRPr lang="ro-RO"/>
          </a:p>
        </p:txBody>
      </p:sp>
      <p:sp>
        <p:nvSpPr>
          <p:cNvPr id="6" name="Footer Placeholder 5"/>
          <p:cNvSpPr>
            <a:spLocks noGrp="1"/>
          </p:cNvSpPr>
          <p:nvPr>
            <p:ph type="ftr" sz="quarter" idx="11"/>
          </p:nvPr>
        </p:nvSpPr>
        <p:spPr/>
        <p:txBody>
          <a:bodyPr/>
          <a:lstStyle/>
          <a:p>
            <a:endParaRPr lang="ro-RO"/>
          </a:p>
        </p:txBody>
      </p:sp>
      <p:sp>
        <p:nvSpPr>
          <p:cNvPr id="7" name="Slide Number Placeholder 6"/>
          <p:cNvSpPr>
            <a:spLocks noGrp="1"/>
          </p:cNvSpPr>
          <p:nvPr>
            <p:ph type="sldNum" sz="quarter" idx="12"/>
          </p:nvPr>
        </p:nvSpPr>
        <p:spPr/>
        <p:txBody>
          <a:bodyPr/>
          <a:lstStyle/>
          <a:p>
            <a:fld id="{4C3949AE-9C71-4DD8-8C39-B689C8496868}" type="slidenum">
              <a:rPr lang="ro-RO" smtClean="0"/>
              <a:t>‹#›</a:t>
            </a:fld>
            <a:endParaRPr lang="ro-RO"/>
          </a:p>
        </p:txBody>
      </p:sp>
    </p:spTree>
    <p:extLst>
      <p:ext uri="{BB962C8B-B14F-4D97-AF65-F5344CB8AC3E}">
        <p14:creationId xmlns:p14="http://schemas.microsoft.com/office/powerpoint/2010/main" val="1145291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ane">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ro-RO"/>
              <a:t>Faceți clic pentru a edita stilul de titlu coordonator</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a:t>Faceţi clic pentru a edita Master stiluri text</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a:t>Faceţi clic pentru a edita Master stiluri text</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a:t>Faceţi clic pentru a edita Master stiluri text</a:t>
            </a:r>
          </a:p>
        </p:txBody>
      </p:sp>
      <p:sp>
        <p:nvSpPr>
          <p:cNvPr id="3" name="Date Placeholder 2"/>
          <p:cNvSpPr>
            <a:spLocks noGrp="1"/>
          </p:cNvSpPr>
          <p:nvPr>
            <p:ph type="dt" sz="half" idx="10"/>
          </p:nvPr>
        </p:nvSpPr>
        <p:spPr/>
        <p:txBody>
          <a:bodyPr/>
          <a:lstStyle/>
          <a:p>
            <a:fld id="{B9FE0518-2B07-4F9E-9499-8AFEB5B5B014}" type="datetimeFigureOut">
              <a:rPr lang="ro-RO" smtClean="0"/>
              <a:t>26.05.2024</a:t>
            </a:fld>
            <a:endParaRPr lang="ro-RO"/>
          </a:p>
        </p:txBody>
      </p:sp>
      <p:sp>
        <p:nvSpPr>
          <p:cNvPr id="4" name="Footer Placeholder 3"/>
          <p:cNvSpPr>
            <a:spLocks noGrp="1"/>
          </p:cNvSpPr>
          <p:nvPr>
            <p:ph type="ftr" sz="quarter" idx="11"/>
          </p:nvPr>
        </p:nvSpPr>
        <p:spPr/>
        <p:txBody>
          <a:bodyPr/>
          <a:lstStyle/>
          <a:p>
            <a:endParaRPr lang="ro-RO"/>
          </a:p>
        </p:txBody>
      </p:sp>
      <p:sp>
        <p:nvSpPr>
          <p:cNvPr id="5" name="Slide Number Placeholder 4"/>
          <p:cNvSpPr>
            <a:spLocks noGrp="1"/>
          </p:cNvSpPr>
          <p:nvPr>
            <p:ph type="sldNum" sz="quarter" idx="12"/>
          </p:nvPr>
        </p:nvSpPr>
        <p:spPr/>
        <p:txBody>
          <a:bodyPr/>
          <a:lstStyle/>
          <a:p>
            <a:fld id="{4C3949AE-9C71-4DD8-8C39-B689C8496868}" type="slidenum">
              <a:rPr lang="ro-RO" smtClean="0"/>
              <a:t>‹#›</a:t>
            </a:fld>
            <a:endParaRPr lang="ro-RO"/>
          </a:p>
        </p:txBody>
      </p:sp>
    </p:spTree>
    <p:extLst>
      <p:ext uri="{BB962C8B-B14F-4D97-AF65-F5344CB8AC3E}">
        <p14:creationId xmlns:p14="http://schemas.microsoft.com/office/powerpoint/2010/main" val="11850379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oană cu trei imagini">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ro-RO"/>
              <a:t>Faceți clic pentru a edita stilul de titlu coordonator</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ro-RO"/>
              <a:t>Faceți clic pe pictogramă pentru a adăuga o imagine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a:t>Faceţi clic pentru a edita Master stiluri text</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ro-RO"/>
              <a:t>Faceți clic pe pictogramă pentru a adăuga o imagine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a:t>Faceţi clic pentru a edita Master stiluri text</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ro-RO"/>
              <a:t>Faceți clic pe pictogramă pentru a adăuga o imagine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a:t>Faceţi clic pentru a edita Master stiluri text</a:t>
            </a:r>
          </a:p>
        </p:txBody>
      </p:sp>
      <p:sp>
        <p:nvSpPr>
          <p:cNvPr id="3" name="Date Placeholder 2"/>
          <p:cNvSpPr>
            <a:spLocks noGrp="1"/>
          </p:cNvSpPr>
          <p:nvPr>
            <p:ph type="dt" sz="half" idx="10"/>
          </p:nvPr>
        </p:nvSpPr>
        <p:spPr/>
        <p:txBody>
          <a:bodyPr/>
          <a:lstStyle/>
          <a:p>
            <a:fld id="{B9FE0518-2B07-4F9E-9499-8AFEB5B5B014}" type="datetimeFigureOut">
              <a:rPr lang="ro-RO" smtClean="0"/>
              <a:t>26.05.2024</a:t>
            </a:fld>
            <a:endParaRPr lang="ro-RO"/>
          </a:p>
        </p:txBody>
      </p:sp>
      <p:sp>
        <p:nvSpPr>
          <p:cNvPr id="4" name="Footer Placeholder 3"/>
          <p:cNvSpPr>
            <a:spLocks noGrp="1"/>
          </p:cNvSpPr>
          <p:nvPr>
            <p:ph type="ftr" sz="quarter" idx="11"/>
          </p:nvPr>
        </p:nvSpPr>
        <p:spPr/>
        <p:txBody>
          <a:bodyPr/>
          <a:lstStyle/>
          <a:p>
            <a:endParaRPr lang="ro-RO"/>
          </a:p>
        </p:txBody>
      </p:sp>
      <p:sp>
        <p:nvSpPr>
          <p:cNvPr id="5" name="Slide Number Placeholder 4"/>
          <p:cNvSpPr>
            <a:spLocks noGrp="1"/>
          </p:cNvSpPr>
          <p:nvPr>
            <p:ph type="sldNum" sz="quarter" idx="12"/>
          </p:nvPr>
        </p:nvSpPr>
        <p:spPr/>
        <p:txBody>
          <a:bodyPr/>
          <a:lstStyle/>
          <a:p>
            <a:fld id="{4C3949AE-9C71-4DD8-8C39-B689C8496868}" type="slidenum">
              <a:rPr lang="ro-RO" smtClean="0"/>
              <a:t>‹#›</a:t>
            </a:fld>
            <a:endParaRPr lang="ro-RO"/>
          </a:p>
        </p:txBody>
      </p:sp>
    </p:spTree>
    <p:extLst>
      <p:ext uri="{BB962C8B-B14F-4D97-AF65-F5344CB8AC3E}">
        <p14:creationId xmlns:p14="http://schemas.microsoft.com/office/powerpoint/2010/main" val="33402655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ext vertical și titl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a:t>Faceți clic pentru a edita stilul de titlu coordonator</a:t>
            </a:r>
            <a:endParaRPr lang="en-US" dirty="0"/>
          </a:p>
        </p:txBody>
      </p:sp>
      <p:sp>
        <p:nvSpPr>
          <p:cNvPr id="3" name="Vertical Text Placeholder 2"/>
          <p:cNvSpPr>
            <a:spLocks noGrp="1"/>
          </p:cNvSpPr>
          <p:nvPr>
            <p:ph type="body" orient="vert" idx="1"/>
          </p:nvPr>
        </p:nvSpPr>
        <p:spPr/>
        <p:txBody>
          <a:bodyPr vert="eaVert" anchor="t"/>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4" name="Date Placeholder 3"/>
          <p:cNvSpPr>
            <a:spLocks noGrp="1"/>
          </p:cNvSpPr>
          <p:nvPr>
            <p:ph type="dt" sz="half" idx="10"/>
          </p:nvPr>
        </p:nvSpPr>
        <p:spPr/>
        <p:txBody>
          <a:bodyPr/>
          <a:lstStyle/>
          <a:p>
            <a:fld id="{B9FE0518-2B07-4F9E-9499-8AFEB5B5B014}" type="datetimeFigureOut">
              <a:rPr lang="ro-RO" smtClean="0"/>
              <a:t>26.05.2024</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4C3949AE-9C71-4DD8-8C39-B689C8496868}" type="slidenum">
              <a:rPr lang="ro-RO" smtClean="0"/>
              <a:t>‹#›</a:t>
            </a:fld>
            <a:endParaRPr lang="ro-RO"/>
          </a:p>
        </p:txBody>
      </p:sp>
    </p:spTree>
    <p:extLst>
      <p:ext uri="{BB962C8B-B14F-4D97-AF65-F5344CB8AC3E}">
        <p14:creationId xmlns:p14="http://schemas.microsoft.com/office/powerpoint/2010/main" val="25358582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lu vertical și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ro-RO"/>
              <a:t>Faceți clic pentru a edita stilul de titlu coordonator</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4" name="Date Placeholder 3"/>
          <p:cNvSpPr>
            <a:spLocks noGrp="1"/>
          </p:cNvSpPr>
          <p:nvPr>
            <p:ph type="dt" sz="half" idx="10"/>
          </p:nvPr>
        </p:nvSpPr>
        <p:spPr/>
        <p:txBody>
          <a:bodyPr/>
          <a:lstStyle/>
          <a:p>
            <a:fld id="{B9FE0518-2B07-4F9E-9499-8AFEB5B5B014}" type="datetimeFigureOut">
              <a:rPr lang="ro-RO" smtClean="0"/>
              <a:t>26.05.2024</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4C3949AE-9C71-4DD8-8C39-B689C8496868}" type="slidenum">
              <a:rPr lang="ro-RO" smtClean="0"/>
              <a:t>‹#›</a:t>
            </a:fld>
            <a:endParaRPr lang="ro-RO"/>
          </a:p>
        </p:txBody>
      </p:sp>
    </p:spTree>
    <p:extLst>
      <p:ext uri="{BB962C8B-B14F-4D97-AF65-F5344CB8AC3E}">
        <p14:creationId xmlns:p14="http://schemas.microsoft.com/office/powerpoint/2010/main" val="3387806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u și conțin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a:t>Faceți clic pentru a edita stilul de titlu coordonator</a:t>
            </a:r>
            <a:endParaRPr lang="en-US" dirty="0"/>
          </a:p>
        </p:txBody>
      </p:sp>
      <p:sp>
        <p:nvSpPr>
          <p:cNvPr id="3" name="Content Placeholder 2"/>
          <p:cNvSpPr>
            <a:spLocks noGrp="1"/>
          </p:cNvSpPr>
          <p:nvPr>
            <p:ph idx="1"/>
          </p:nvPr>
        </p:nvSpPr>
        <p:spPr/>
        <p:txBody>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4" name="Date Placeholder 3"/>
          <p:cNvSpPr>
            <a:spLocks noGrp="1"/>
          </p:cNvSpPr>
          <p:nvPr>
            <p:ph type="dt" sz="half" idx="10"/>
          </p:nvPr>
        </p:nvSpPr>
        <p:spPr/>
        <p:txBody>
          <a:bodyPr/>
          <a:lstStyle/>
          <a:p>
            <a:fld id="{B9FE0518-2B07-4F9E-9499-8AFEB5B5B014}" type="datetimeFigureOut">
              <a:rPr lang="ro-RO" smtClean="0"/>
              <a:t>26.05.2024</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4C3949AE-9C71-4DD8-8C39-B689C8496868}" type="slidenum">
              <a:rPr lang="ro-RO" smtClean="0"/>
              <a:t>‹#›</a:t>
            </a:fld>
            <a:endParaRPr lang="ro-RO"/>
          </a:p>
        </p:txBody>
      </p:sp>
    </p:spTree>
    <p:extLst>
      <p:ext uri="{BB962C8B-B14F-4D97-AF65-F5344CB8AC3E}">
        <p14:creationId xmlns:p14="http://schemas.microsoft.com/office/powerpoint/2010/main" val="129139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ntet secțiune">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ro-RO"/>
              <a:t>Faceți clic pentru a edita stilul de titlu coordonator</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o-RO"/>
              <a:t>Faceţi clic pentru a edita Master stiluri text</a:t>
            </a:r>
          </a:p>
        </p:txBody>
      </p:sp>
      <p:sp>
        <p:nvSpPr>
          <p:cNvPr id="4" name="Date Placeholder 3"/>
          <p:cNvSpPr>
            <a:spLocks noGrp="1"/>
          </p:cNvSpPr>
          <p:nvPr>
            <p:ph type="dt" sz="half" idx="10"/>
          </p:nvPr>
        </p:nvSpPr>
        <p:spPr/>
        <p:txBody>
          <a:bodyPr/>
          <a:lstStyle/>
          <a:p>
            <a:fld id="{B9FE0518-2B07-4F9E-9499-8AFEB5B5B014}" type="datetimeFigureOut">
              <a:rPr lang="ro-RO" smtClean="0"/>
              <a:t>26.05.2024</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4C3949AE-9C71-4DD8-8C39-B689C8496868}" type="slidenum">
              <a:rPr lang="ro-RO" smtClean="0"/>
              <a:t>‹#›</a:t>
            </a:fld>
            <a:endParaRPr lang="ro-RO"/>
          </a:p>
        </p:txBody>
      </p:sp>
    </p:spTree>
    <p:extLst>
      <p:ext uri="{BB962C8B-B14F-4D97-AF65-F5344CB8AC3E}">
        <p14:creationId xmlns:p14="http://schemas.microsoft.com/office/powerpoint/2010/main" val="976814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uă tipuri de conțin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a:t>Faceți clic pentru a edita stilul de titlu coordonator</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5" name="Date Placeholder 4"/>
          <p:cNvSpPr>
            <a:spLocks noGrp="1"/>
          </p:cNvSpPr>
          <p:nvPr>
            <p:ph type="dt" sz="half" idx="10"/>
          </p:nvPr>
        </p:nvSpPr>
        <p:spPr/>
        <p:txBody>
          <a:bodyPr/>
          <a:lstStyle/>
          <a:p>
            <a:fld id="{B9FE0518-2B07-4F9E-9499-8AFEB5B5B014}" type="datetimeFigureOut">
              <a:rPr lang="ro-RO" smtClean="0"/>
              <a:t>26.05.2024</a:t>
            </a:fld>
            <a:endParaRPr lang="ro-RO"/>
          </a:p>
        </p:txBody>
      </p:sp>
      <p:sp>
        <p:nvSpPr>
          <p:cNvPr id="6" name="Footer Placeholder 5"/>
          <p:cNvSpPr>
            <a:spLocks noGrp="1"/>
          </p:cNvSpPr>
          <p:nvPr>
            <p:ph type="ftr" sz="quarter" idx="11"/>
          </p:nvPr>
        </p:nvSpPr>
        <p:spPr/>
        <p:txBody>
          <a:bodyPr/>
          <a:lstStyle/>
          <a:p>
            <a:endParaRPr lang="ro-RO"/>
          </a:p>
        </p:txBody>
      </p:sp>
      <p:sp>
        <p:nvSpPr>
          <p:cNvPr id="7" name="Slide Number Placeholder 6"/>
          <p:cNvSpPr>
            <a:spLocks noGrp="1"/>
          </p:cNvSpPr>
          <p:nvPr>
            <p:ph type="sldNum" sz="quarter" idx="12"/>
          </p:nvPr>
        </p:nvSpPr>
        <p:spPr/>
        <p:txBody>
          <a:bodyPr/>
          <a:lstStyle/>
          <a:p>
            <a:fld id="{4C3949AE-9C71-4DD8-8C39-B689C8496868}" type="slidenum">
              <a:rPr lang="ro-RO" smtClean="0"/>
              <a:t>‹#›</a:t>
            </a:fld>
            <a:endParaRPr lang="ro-RO"/>
          </a:p>
        </p:txBody>
      </p:sp>
    </p:spTree>
    <p:extLst>
      <p:ext uri="{BB962C8B-B14F-4D97-AF65-F5344CB8AC3E}">
        <p14:creationId xmlns:p14="http://schemas.microsoft.com/office/powerpoint/2010/main" val="2434814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ție">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ro-RO"/>
              <a:t>Faceți clic pentru a edita stilul de titlu coordonator</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4" name="Content Placeholder 3"/>
          <p:cNvSpPr>
            <a:spLocks noGrp="1"/>
          </p:cNvSpPr>
          <p:nvPr>
            <p:ph sz="half" idx="2"/>
          </p:nvPr>
        </p:nvSpPr>
        <p:spPr>
          <a:xfrm>
            <a:off x="1141410" y="3073397"/>
            <a:ext cx="4878391" cy="2717801"/>
          </a:xfrm>
        </p:spPr>
        <p:txBody>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6" name="Content Placeholder 5"/>
          <p:cNvSpPr>
            <a:spLocks noGrp="1"/>
          </p:cNvSpPr>
          <p:nvPr>
            <p:ph sz="quarter" idx="4"/>
          </p:nvPr>
        </p:nvSpPr>
        <p:spPr>
          <a:xfrm>
            <a:off x="6172200" y="3073397"/>
            <a:ext cx="4875210" cy="2717801"/>
          </a:xfrm>
        </p:spPr>
        <p:txBody>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7" name="Date Placeholder 6"/>
          <p:cNvSpPr>
            <a:spLocks noGrp="1"/>
          </p:cNvSpPr>
          <p:nvPr>
            <p:ph type="dt" sz="half" idx="10"/>
          </p:nvPr>
        </p:nvSpPr>
        <p:spPr/>
        <p:txBody>
          <a:bodyPr/>
          <a:lstStyle/>
          <a:p>
            <a:fld id="{B9FE0518-2B07-4F9E-9499-8AFEB5B5B014}" type="datetimeFigureOut">
              <a:rPr lang="ro-RO" smtClean="0"/>
              <a:t>26.05.2024</a:t>
            </a:fld>
            <a:endParaRPr lang="ro-RO"/>
          </a:p>
        </p:txBody>
      </p:sp>
      <p:sp>
        <p:nvSpPr>
          <p:cNvPr id="8" name="Footer Placeholder 7"/>
          <p:cNvSpPr>
            <a:spLocks noGrp="1"/>
          </p:cNvSpPr>
          <p:nvPr>
            <p:ph type="ftr" sz="quarter" idx="11"/>
          </p:nvPr>
        </p:nvSpPr>
        <p:spPr/>
        <p:txBody>
          <a:bodyPr/>
          <a:lstStyle/>
          <a:p>
            <a:endParaRPr lang="ro-RO"/>
          </a:p>
        </p:txBody>
      </p:sp>
      <p:sp>
        <p:nvSpPr>
          <p:cNvPr id="9" name="Slide Number Placeholder 8"/>
          <p:cNvSpPr>
            <a:spLocks noGrp="1"/>
          </p:cNvSpPr>
          <p:nvPr>
            <p:ph type="sldNum" sz="quarter" idx="12"/>
          </p:nvPr>
        </p:nvSpPr>
        <p:spPr/>
        <p:txBody>
          <a:bodyPr/>
          <a:lstStyle/>
          <a:p>
            <a:fld id="{4C3949AE-9C71-4DD8-8C39-B689C8496868}" type="slidenum">
              <a:rPr lang="ro-RO" smtClean="0"/>
              <a:t>‹#›</a:t>
            </a:fld>
            <a:endParaRPr lang="ro-RO"/>
          </a:p>
        </p:txBody>
      </p:sp>
    </p:spTree>
    <p:extLst>
      <p:ext uri="{BB962C8B-B14F-4D97-AF65-F5344CB8AC3E}">
        <p14:creationId xmlns:p14="http://schemas.microsoft.com/office/powerpoint/2010/main" val="4190764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Doar titl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a:t>Faceți clic pentru a edita stilul de titlu coordonator</a:t>
            </a:r>
            <a:endParaRPr lang="en-US" dirty="0"/>
          </a:p>
        </p:txBody>
      </p:sp>
      <p:sp>
        <p:nvSpPr>
          <p:cNvPr id="3" name="Date Placeholder 2"/>
          <p:cNvSpPr>
            <a:spLocks noGrp="1"/>
          </p:cNvSpPr>
          <p:nvPr>
            <p:ph type="dt" sz="half" idx="10"/>
          </p:nvPr>
        </p:nvSpPr>
        <p:spPr/>
        <p:txBody>
          <a:bodyPr/>
          <a:lstStyle/>
          <a:p>
            <a:fld id="{B9FE0518-2B07-4F9E-9499-8AFEB5B5B014}" type="datetimeFigureOut">
              <a:rPr lang="ro-RO" smtClean="0"/>
              <a:t>26.05.2024</a:t>
            </a:fld>
            <a:endParaRPr lang="ro-RO"/>
          </a:p>
        </p:txBody>
      </p:sp>
      <p:sp>
        <p:nvSpPr>
          <p:cNvPr id="4" name="Footer Placeholder 3"/>
          <p:cNvSpPr>
            <a:spLocks noGrp="1"/>
          </p:cNvSpPr>
          <p:nvPr>
            <p:ph type="ftr" sz="quarter" idx="11"/>
          </p:nvPr>
        </p:nvSpPr>
        <p:spPr/>
        <p:txBody>
          <a:bodyPr/>
          <a:lstStyle/>
          <a:p>
            <a:endParaRPr lang="ro-RO"/>
          </a:p>
        </p:txBody>
      </p:sp>
      <p:sp>
        <p:nvSpPr>
          <p:cNvPr id="5" name="Slide Number Placeholder 4"/>
          <p:cNvSpPr>
            <a:spLocks noGrp="1"/>
          </p:cNvSpPr>
          <p:nvPr>
            <p:ph type="sldNum" sz="quarter" idx="12"/>
          </p:nvPr>
        </p:nvSpPr>
        <p:spPr/>
        <p:txBody>
          <a:bodyPr/>
          <a:lstStyle/>
          <a:p>
            <a:fld id="{4C3949AE-9C71-4DD8-8C39-B689C8496868}" type="slidenum">
              <a:rPr lang="ro-RO" smtClean="0"/>
              <a:t>‹#›</a:t>
            </a:fld>
            <a:endParaRPr lang="ro-RO"/>
          </a:p>
        </p:txBody>
      </p:sp>
    </p:spTree>
    <p:extLst>
      <p:ext uri="{BB962C8B-B14F-4D97-AF65-F5344CB8AC3E}">
        <p14:creationId xmlns:p14="http://schemas.microsoft.com/office/powerpoint/2010/main" val="2885220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Necompleta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FE0518-2B07-4F9E-9499-8AFEB5B5B014}" type="datetimeFigureOut">
              <a:rPr lang="ro-RO" smtClean="0"/>
              <a:t>26.05.2024</a:t>
            </a:fld>
            <a:endParaRPr lang="ro-RO"/>
          </a:p>
        </p:txBody>
      </p:sp>
      <p:sp>
        <p:nvSpPr>
          <p:cNvPr id="3" name="Footer Placeholder 2"/>
          <p:cNvSpPr>
            <a:spLocks noGrp="1"/>
          </p:cNvSpPr>
          <p:nvPr>
            <p:ph type="ftr" sz="quarter" idx="11"/>
          </p:nvPr>
        </p:nvSpPr>
        <p:spPr/>
        <p:txBody>
          <a:bodyPr/>
          <a:lstStyle/>
          <a:p>
            <a:endParaRPr lang="ro-RO"/>
          </a:p>
        </p:txBody>
      </p:sp>
      <p:sp>
        <p:nvSpPr>
          <p:cNvPr id="4" name="Slide Number Placeholder 3"/>
          <p:cNvSpPr>
            <a:spLocks noGrp="1"/>
          </p:cNvSpPr>
          <p:nvPr>
            <p:ph type="sldNum" sz="quarter" idx="12"/>
          </p:nvPr>
        </p:nvSpPr>
        <p:spPr/>
        <p:txBody>
          <a:bodyPr/>
          <a:lstStyle/>
          <a:p>
            <a:fld id="{4C3949AE-9C71-4DD8-8C39-B689C8496868}" type="slidenum">
              <a:rPr lang="ro-RO" smtClean="0"/>
              <a:t>‹#›</a:t>
            </a:fld>
            <a:endParaRPr lang="ro-RO"/>
          </a:p>
        </p:txBody>
      </p:sp>
    </p:spTree>
    <p:extLst>
      <p:ext uri="{BB962C8B-B14F-4D97-AF65-F5344CB8AC3E}">
        <p14:creationId xmlns:p14="http://schemas.microsoft.com/office/powerpoint/2010/main" val="1518646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ținut cu legendă">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ro-RO"/>
              <a:t>Faceți clic pentru a edita stilul de titlu coordonator</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o-RO"/>
              <a:t>Faceţi clic pentru a edita Master stiluri text</a:t>
            </a:r>
          </a:p>
        </p:txBody>
      </p:sp>
      <p:sp>
        <p:nvSpPr>
          <p:cNvPr id="5" name="Date Placeholder 4"/>
          <p:cNvSpPr>
            <a:spLocks noGrp="1"/>
          </p:cNvSpPr>
          <p:nvPr>
            <p:ph type="dt" sz="half" idx="10"/>
          </p:nvPr>
        </p:nvSpPr>
        <p:spPr/>
        <p:txBody>
          <a:bodyPr/>
          <a:lstStyle/>
          <a:p>
            <a:fld id="{B9FE0518-2B07-4F9E-9499-8AFEB5B5B014}" type="datetimeFigureOut">
              <a:rPr lang="ro-RO" smtClean="0"/>
              <a:t>26.05.2024</a:t>
            </a:fld>
            <a:endParaRPr lang="ro-RO"/>
          </a:p>
        </p:txBody>
      </p:sp>
      <p:sp>
        <p:nvSpPr>
          <p:cNvPr id="6" name="Footer Placeholder 5"/>
          <p:cNvSpPr>
            <a:spLocks noGrp="1"/>
          </p:cNvSpPr>
          <p:nvPr>
            <p:ph type="ftr" sz="quarter" idx="11"/>
          </p:nvPr>
        </p:nvSpPr>
        <p:spPr/>
        <p:txBody>
          <a:bodyPr/>
          <a:lstStyle/>
          <a:p>
            <a:endParaRPr lang="ro-RO"/>
          </a:p>
        </p:txBody>
      </p:sp>
      <p:sp>
        <p:nvSpPr>
          <p:cNvPr id="7" name="Slide Number Placeholder 6"/>
          <p:cNvSpPr>
            <a:spLocks noGrp="1"/>
          </p:cNvSpPr>
          <p:nvPr>
            <p:ph type="sldNum" sz="quarter" idx="12"/>
          </p:nvPr>
        </p:nvSpPr>
        <p:spPr/>
        <p:txBody>
          <a:bodyPr/>
          <a:lstStyle/>
          <a:p>
            <a:fld id="{4C3949AE-9C71-4DD8-8C39-B689C8496868}" type="slidenum">
              <a:rPr lang="ro-RO" smtClean="0"/>
              <a:t>‹#›</a:t>
            </a:fld>
            <a:endParaRPr lang="ro-RO"/>
          </a:p>
        </p:txBody>
      </p:sp>
    </p:spTree>
    <p:extLst>
      <p:ext uri="{BB962C8B-B14F-4D97-AF65-F5344CB8AC3E}">
        <p14:creationId xmlns:p14="http://schemas.microsoft.com/office/powerpoint/2010/main" val="107777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ine cu legendă">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ro-RO"/>
              <a:t>Faceți clic pentru a edita stilul de titlu coordonator</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o-RO"/>
              <a:t>Faceți clic pe pictogramă pentru a adăuga o imagine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o-RO"/>
              <a:t>Faceţi clic pentru a edita Master stiluri text</a:t>
            </a:r>
          </a:p>
        </p:txBody>
      </p:sp>
      <p:sp>
        <p:nvSpPr>
          <p:cNvPr id="5" name="Date Placeholder 4"/>
          <p:cNvSpPr>
            <a:spLocks noGrp="1"/>
          </p:cNvSpPr>
          <p:nvPr>
            <p:ph type="dt" sz="half" idx="10"/>
          </p:nvPr>
        </p:nvSpPr>
        <p:spPr/>
        <p:txBody>
          <a:bodyPr/>
          <a:lstStyle/>
          <a:p>
            <a:fld id="{B9FE0518-2B07-4F9E-9499-8AFEB5B5B014}" type="datetimeFigureOut">
              <a:rPr lang="ro-RO" smtClean="0"/>
              <a:t>26.05.2024</a:t>
            </a:fld>
            <a:endParaRPr lang="ro-RO"/>
          </a:p>
        </p:txBody>
      </p:sp>
      <p:sp>
        <p:nvSpPr>
          <p:cNvPr id="6" name="Footer Placeholder 5"/>
          <p:cNvSpPr>
            <a:spLocks noGrp="1"/>
          </p:cNvSpPr>
          <p:nvPr>
            <p:ph type="ftr" sz="quarter" idx="11"/>
          </p:nvPr>
        </p:nvSpPr>
        <p:spPr/>
        <p:txBody>
          <a:bodyPr/>
          <a:lstStyle/>
          <a:p>
            <a:endParaRPr lang="ro-RO"/>
          </a:p>
        </p:txBody>
      </p:sp>
      <p:sp>
        <p:nvSpPr>
          <p:cNvPr id="7" name="Slide Number Placeholder 6"/>
          <p:cNvSpPr>
            <a:spLocks noGrp="1"/>
          </p:cNvSpPr>
          <p:nvPr>
            <p:ph type="sldNum" sz="quarter" idx="12"/>
          </p:nvPr>
        </p:nvSpPr>
        <p:spPr/>
        <p:txBody>
          <a:bodyPr/>
          <a:lstStyle/>
          <a:p>
            <a:fld id="{4C3949AE-9C71-4DD8-8C39-B689C8496868}" type="slidenum">
              <a:rPr lang="ro-RO" smtClean="0"/>
              <a:t>‹#›</a:t>
            </a:fld>
            <a:endParaRPr lang="ro-RO"/>
          </a:p>
        </p:txBody>
      </p:sp>
    </p:spTree>
    <p:extLst>
      <p:ext uri="{BB962C8B-B14F-4D97-AF65-F5344CB8AC3E}">
        <p14:creationId xmlns:p14="http://schemas.microsoft.com/office/powerpoint/2010/main" val="1517475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9FE0518-2B07-4F9E-9499-8AFEB5B5B014}" type="datetimeFigureOut">
              <a:rPr lang="ro-RO" smtClean="0"/>
              <a:t>26.05.2024</a:t>
            </a:fld>
            <a:endParaRPr lang="ro-RO"/>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ro-RO"/>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C3949AE-9C71-4DD8-8C39-B689C8496868}" type="slidenum">
              <a:rPr lang="ro-RO" smtClean="0"/>
              <a:t>‹#›</a:t>
            </a:fld>
            <a:endParaRPr lang="ro-RO"/>
          </a:p>
        </p:txBody>
      </p:sp>
    </p:spTree>
    <p:extLst>
      <p:ext uri="{BB962C8B-B14F-4D97-AF65-F5344CB8AC3E}">
        <p14:creationId xmlns:p14="http://schemas.microsoft.com/office/powerpoint/2010/main" val="404820674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tăText 3">
            <a:extLst>
              <a:ext uri="{FF2B5EF4-FFF2-40B4-BE49-F238E27FC236}">
                <a16:creationId xmlns:a16="http://schemas.microsoft.com/office/drawing/2014/main" id="{4D0FDEB5-0656-EE4E-E8DC-265CD7710E0C}"/>
              </a:ext>
            </a:extLst>
          </p:cNvPr>
          <p:cNvSpPr txBox="1"/>
          <p:nvPr/>
        </p:nvSpPr>
        <p:spPr>
          <a:xfrm>
            <a:off x="2305050" y="1047750"/>
            <a:ext cx="7953375" cy="1846659"/>
          </a:xfrm>
          <a:prstGeom prst="rect">
            <a:avLst/>
          </a:prstGeom>
          <a:noFill/>
        </p:spPr>
        <p:txBody>
          <a:bodyPr wrap="square" rtlCol="0">
            <a:spAutoFit/>
          </a:bodyPr>
          <a:lstStyle/>
          <a:p>
            <a:pPr algn="ctr"/>
            <a:r>
              <a:rPr lang="ro-RO" sz="3200" kern="100" dirty="0">
                <a:solidFill>
                  <a:srgbClr val="E18741"/>
                </a:solidFill>
                <a:effectLst/>
                <a:latin typeface="FuturaMed" panose="00000600000000000000" pitchFamily="50" charset="-18"/>
                <a:ea typeface="Calibri" panose="020F0502020204030204" pitchFamily="34" charset="0"/>
                <a:cs typeface="Times New Roman" panose="02020603050405020304" pitchFamily="18" charset="0"/>
              </a:rPr>
              <a:t>PROIECTAREA ȘI DEZVOLTAREA UNUI SISTEM DE GESTIUNE AL ÎMPRUMUTURILOR UNEI BIBLIOTECI ÎN PYTHON</a:t>
            </a:r>
            <a:endParaRPr lang="ro-RO" sz="3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ro-RO" dirty="0"/>
          </a:p>
        </p:txBody>
      </p:sp>
      <p:sp>
        <p:nvSpPr>
          <p:cNvPr id="5" name="CasetăText 4">
            <a:extLst>
              <a:ext uri="{FF2B5EF4-FFF2-40B4-BE49-F238E27FC236}">
                <a16:creationId xmlns:a16="http://schemas.microsoft.com/office/drawing/2014/main" id="{5E25D02E-3B25-0C98-9228-B72E17A8251B}"/>
              </a:ext>
            </a:extLst>
          </p:cNvPr>
          <p:cNvSpPr txBox="1"/>
          <p:nvPr/>
        </p:nvSpPr>
        <p:spPr>
          <a:xfrm>
            <a:off x="6792686" y="3685592"/>
            <a:ext cx="4077477" cy="707886"/>
          </a:xfrm>
          <a:prstGeom prst="rect">
            <a:avLst/>
          </a:prstGeom>
          <a:noFill/>
        </p:spPr>
        <p:txBody>
          <a:bodyPr wrap="square" rtlCol="0">
            <a:spAutoFit/>
          </a:bodyPr>
          <a:lstStyle/>
          <a:p>
            <a:r>
              <a:rPr lang="ro-RO" sz="2000" dirty="0">
                <a:solidFill>
                  <a:srgbClr val="E18741"/>
                </a:solidFill>
                <a:latin typeface="FuturaMed" panose="00000600000000000000" pitchFamily="50" charset="-18"/>
              </a:rPr>
              <a:t>Cristian – Valentin Valea</a:t>
            </a:r>
          </a:p>
          <a:p>
            <a:r>
              <a:rPr lang="ro-RO" sz="2000" dirty="0">
                <a:solidFill>
                  <a:srgbClr val="E18741"/>
                </a:solidFill>
                <a:latin typeface="FuturaMed" panose="00000600000000000000" pitchFamily="50" charset="-18"/>
              </a:rPr>
              <a:t>Rareș - Ioan Țigan</a:t>
            </a:r>
          </a:p>
        </p:txBody>
      </p:sp>
    </p:spTree>
    <p:extLst>
      <p:ext uri="{BB962C8B-B14F-4D97-AF65-F5344CB8AC3E}">
        <p14:creationId xmlns:p14="http://schemas.microsoft.com/office/powerpoint/2010/main" val="2621978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tăText 1">
            <a:extLst>
              <a:ext uri="{FF2B5EF4-FFF2-40B4-BE49-F238E27FC236}">
                <a16:creationId xmlns:a16="http://schemas.microsoft.com/office/drawing/2014/main" id="{5E9AC21D-B59E-1178-7106-614AD76E648E}"/>
              </a:ext>
            </a:extLst>
          </p:cNvPr>
          <p:cNvSpPr txBox="1"/>
          <p:nvPr/>
        </p:nvSpPr>
        <p:spPr>
          <a:xfrm>
            <a:off x="1502229" y="643812"/>
            <a:ext cx="4189444" cy="400110"/>
          </a:xfrm>
          <a:prstGeom prst="rect">
            <a:avLst/>
          </a:prstGeom>
          <a:noFill/>
        </p:spPr>
        <p:txBody>
          <a:bodyPr wrap="square" rtlCol="0">
            <a:spAutoFit/>
          </a:bodyPr>
          <a:lstStyle/>
          <a:p>
            <a:r>
              <a:rPr lang="ro-RO" sz="2000" b="1" u="sng" dirty="0">
                <a:solidFill>
                  <a:srgbClr val="E18741"/>
                </a:solidFill>
                <a:latin typeface="FuturaMed" panose="00000600000000000000" pitchFamily="50" charset="-18"/>
              </a:rPr>
              <a:t>Concluzii: </a:t>
            </a:r>
          </a:p>
        </p:txBody>
      </p:sp>
      <p:sp>
        <p:nvSpPr>
          <p:cNvPr id="3" name="CasetăText 2">
            <a:extLst>
              <a:ext uri="{FF2B5EF4-FFF2-40B4-BE49-F238E27FC236}">
                <a16:creationId xmlns:a16="http://schemas.microsoft.com/office/drawing/2014/main" id="{815BDEFA-D3D5-D60D-B0AA-630F6249452A}"/>
              </a:ext>
            </a:extLst>
          </p:cNvPr>
          <p:cNvSpPr txBox="1"/>
          <p:nvPr/>
        </p:nvSpPr>
        <p:spPr>
          <a:xfrm>
            <a:off x="838200" y="1052985"/>
            <a:ext cx="10515600" cy="923330"/>
          </a:xfrm>
          <a:prstGeom prst="rect">
            <a:avLst/>
          </a:prstGeom>
          <a:noFill/>
        </p:spPr>
        <p:txBody>
          <a:bodyPr wrap="square" rtlCol="0">
            <a:spAutoFit/>
          </a:bodyPr>
          <a:lstStyle/>
          <a:p>
            <a:pPr algn="ctr"/>
            <a:r>
              <a:rPr lang="ro-RO" b="0" i="0" dirty="0">
                <a:solidFill>
                  <a:srgbClr val="0D0D0D"/>
                </a:solidFill>
                <a:effectLst/>
                <a:latin typeface="Söhne"/>
              </a:rPr>
              <a:t>	</a:t>
            </a:r>
            <a:r>
              <a:rPr lang="ro-RO" b="0" i="0" dirty="0">
                <a:solidFill>
                  <a:srgbClr val="E18741"/>
                </a:solidFill>
                <a:effectLst/>
                <a:latin typeface="FuturaMed" panose="00000600000000000000" pitchFamily="50" charset="-18"/>
              </a:rPr>
              <a:t>Aplicația reprezintă soluția completă pentru o gestionare modernă și eficientă a bibliotecilor. Cu funcționalități inovatoare precum căutare avansată și notificări personalizate, aplicația facilitează atât utilizatorilor, cât și personalului bibliotecii, îmbunătățind semnificativ experiența de gestionare a cărților</a:t>
            </a:r>
            <a:r>
              <a:rPr lang="ro-RO" b="0" i="0" dirty="0">
                <a:solidFill>
                  <a:srgbClr val="E18741"/>
                </a:solidFill>
                <a:effectLst/>
                <a:latin typeface="Söhne"/>
              </a:rPr>
              <a:t>.</a:t>
            </a:r>
            <a:endParaRPr lang="ro-RO" dirty="0">
              <a:solidFill>
                <a:srgbClr val="E18741"/>
              </a:solidFill>
            </a:endParaRPr>
          </a:p>
        </p:txBody>
      </p:sp>
      <p:sp>
        <p:nvSpPr>
          <p:cNvPr id="4" name="CasetăText 3">
            <a:extLst>
              <a:ext uri="{FF2B5EF4-FFF2-40B4-BE49-F238E27FC236}">
                <a16:creationId xmlns:a16="http://schemas.microsoft.com/office/drawing/2014/main" id="{6852EF51-3193-7712-B48A-7488C5266F61}"/>
              </a:ext>
            </a:extLst>
          </p:cNvPr>
          <p:cNvSpPr txBox="1"/>
          <p:nvPr/>
        </p:nvSpPr>
        <p:spPr>
          <a:xfrm>
            <a:off x="838200" y="1976315"/>
            <a:ext cx="10758196" cy="923330"/>
          </a:xfrm>
          <a:prstGeom prst="rect">
            <a:avLst/>
          </a:prstGeom>
          <a:noFill/>
        </p:spPr>
        <p:txBody>
          <a:bodyPr wrap="square" rtlCol="0">
            <a:spAutoFit/>
          </a:bodyPr>
          <a:lstStyle/>
          <a:p>
            <a:pPr algn="ctr"/>
            <a:r>
              <a:rPr lang="ro-RO" b="0" i="0" dirty="0">
                <a:solidFill>
                  <a:srgbClr val="E18741"/>
                </a:solidFill>
                <a:effectLst/>
                <a:latin typeface="FuturaMed" panose="00000600000000000000" pitchFamily="50" charset="-18"/>
              </a:rPr>
              <a:t>Avantajele aplicației cum  ar fi creșterea eficienței, reducerea pierderilor și feedback-</a:t>
            </a:r>
            <a:r>
              <a:rPr lang="ro-RO" b="0" i="0" dirty="0" err="1">
                <a:solidFill>
                  <a:srgbClr val="E18741"/>
                </a:solidFill>
                <a:effectLst/>
                <a:latin typeface="FuturaMed" panose="00000600000000000000" pitchFamily="50" charset="-18"/>
              </a:rPr>
              <a:t>ul</a:t>
            </a:r>
            <a:r>
              <a:rPr lang="ro-RO" b="0" i="0" dirty="0">
                <a:solidFill>
                  <a:srgbClr val="E18741"/>
                </a:solidFill>
                <a:effectLst/>
                <a:latin typeface="FuturaMed" panose="00000600000000000000" pitchFamily="50" charset="-18"/>
              </a:rPr>
              <a:t> pozitiv al altor biblioteci, subliniază impactul pozitiv pe care aceasta îl aduce în comunitatea bibliotecară, fiind factori de pornire în dezvoltarea unor aplicații mai performante care să contribuie și mai mult în buna organizare a bibliotecilor.</a:t>
            </a:r>
            <a:endParaRPr lang="ro-RO" dirty="0">
              <a:solidFill>
                <a:srgbClr val="E18741"/>
              </a:solidFill>
              <a:latin typeface="FuturaMed" panose="00000600000000000000" pitchFamily="50" charset="-18"/>
            </a:endParaRPr>
          </a:p>
        </p:txBody>
      </p:sp>
      <p:sp>
        <p:nvSpPr>
          <p:cNvPr id="5" name="CasetăText 4">
            <a:extLst>
              <a:ext uri="{FF2B5EF4-FFF2-40B4-BE49-F238E27FC236}">
                <a16:creationId xmlns:a16="http://schemas.microsoft.com/office/drawing/2014/main" id="{2DF3F432-7A66-CFEC-068D-5B71C833BBFA}"/>
              </a:ext>
            </a:extLst>
          </p:cNvPr>
          <p:cNvSpPr txBox="1"/>
          <p:nvPr/>
        </p:nvSpPr>
        <p:spPr>
          <a:xfrm>
            <a:off x="998376" y="3035026"/>
            <a:ext cx="10459616" cy="923330"/>
          </a:xfrm>
          <a:prstGeom prst="rect">
            <a:avLst/>
          </a:prstGeom>
          <a:noFill/>
        </p:spPr>
        <p:txBody>
          <a:bodyPr wrap="square" rtlCol="0">
            <a:spAutoFit/>
          </a:bodyPr>
          <a:lstStyle/>
          <a:p>
            <a:pPr algn="ctr"/>
            <a:r>
              <a:rPr lang="ro-RO" sz="1800" dirty="0">
                <a:solidFill>
                  <a:srgbClr val="E18741"/>
                </a:solidFill>
                <a:effectLst/>
                <a:latin typeface="FuturaMed" panose="00000600000000000000" pitchFamily="50" charset="-18"/>
                <a:ea typeface="Calibri" panose="020F0502020204030204" pitchFamily="34" charset="0"/>
                <a:cs typeface="Times New Roman" panose="02020603050405020304" pitchFamily="18" charset="0"/>
              </a:rPr>
              <a:t>În concluzie, după terminarea acestui proiect am reușit să descopăr multe funcționalități atât ale limbajului </a:t>
            </a:r>
            <a:r>
              <a:rPr lang="ro-RO" sz="1800" dirty="0" err="1">
                <a:solidFill>
                  <a:srgbClr val="E18741"/>
                </a:solidFill>
                <a:effectLst/>
                <a:latin typeface="FuturaMed" panose="00000600000000000000" pitchFamily="50" charset="-18"/>
                <a:ea typeface="Calibri" panose="020F0502020204030204" pitchFamily="34" charset="0"/>
                <a:cs typeface="Times New Roman" panose="02020603050405020304" pitchFamily="18" charset="0"/>
              </a:rPr>
              <a:t>Python</a:t>
            </a:r>
            <a:r>
              <a:rPr lang="ro-RO" sz="1800" dirty="0">
                <a:solidFill>
                  <a:srgbClr val="E18741"/>
                </a:solidFill>
                <a:effectLst/>
                <a:latin typeface="FuturaMed" panose="00000600000000000000" pitchFamily="50" charset="-18"/>
                <a:ea typeface="Calibri" panose="020F0502020204030204" pitchFamily="34" charset="0"/>
                <a:cs typeface="Times New Roman" panose="02020603050405020304" pitchFamily="18" charset="0"/>
              </a:rPr>
              <a:t>, cât și ale diverselor aplicații care contribuie în mod semnificativ la dezvoltarea unei aplicații software de complexitate medie</a:t>
            </a:r>
            <a:endParaRPr lang="ro-RO" dirty="0">
              <a:solidFill>
                <a:srgbClr val="E18741"/>
              </a:solidFill>
            </a:endParaRPr>
          </a:p>
        </p:txBody>
      </p:sp>
      <p:pic>
        <p:nvPicPr>
          <p:cNvPr id="2050" name="Picture 2" descr="Python logo and symbol, meaning, history, PNG">
            <a:extLst>
              <a:ext uri="{FF2B5EF4-FFF2-40B4-BE49-F238E27FC236}">
                <a16:creationId xmlns:a16="http://schemas.microsoft.com/office/drawing/2014/main" id="{CF57ED0D-8A78-B901-6838-462903BC4C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3895" y="4330878"/>
            <a:ext cx="3411894" cy="1547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8398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arn(inVertical)">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nodeType="clickEffect">
                                  <p:stCondLst>
                                    <p:cond delay="0"/>
                                  </p:stCondLst>
                                  <p:childTnLst>
                                    <p:set>
                                      <p:cBhvr>
                                        <p:cTn id="27" dur="1" fill="hold">
                                          <p:stCondLst>
                                            <p:cond delay="0"/>
                                          </p:stCondLst>
                                        </p:cTn>
                                        <p:tgtEl>
                                          <p:spTgt spid="2050"/>
                                        </p:tgtEl>
                                        <p:attrNameLst>
                                          <p:attrName>style.visibility</p:attrName>
                                        </p:attrNameLst>
                                      </p:cBhvr>
                                      <p:to>
                                        <p:strVal val="visible"/>
                                      </p:to>
                                    </p:set>
                                    <p:animEffect transition="in" filter="wheel(1)">
                                      <p:cBhvr>
                                        <p:cTn id="28" dur="2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reptunghi 1">
            <a:extLst>
              <a:ext uri="{FF2B5EF4-FFF2-40B4-BE49-F238E27FC236}">
                <a16:creationId xmlns:a16="http://schemas.microsoft.com/office/drawing/2014/main" id="{C80B6C73-8F10-A020-EC90-110DC4CE1DB0}"/>
              </a:ext>
            </a:extLst>
          </p:cNvPr>
          <p:cNvSpPr/>
          <p:nvPr/>
        </p:nvSpPr>
        <p:spPr>
          <a:xfrm>
            <a:off x="3701459" y="2505670"/>
            <a:ext cx="4098623" cy="923330"/>
          </a:xfrm>
          <a:prstGeom prst="rect">
            <a:avLst/>
          </a:prstGeom>
          <a:noFill/>
        </p:spPr>
        <p:txBody>
          <a:bodyPr wrap="none" lIns="91440" tIns="45720" rIns="91440" bIns="45720">
            <a:prstTxWarp prst="textWave1">
              <a:avLst/>
            </a:prstTxWarp>
            <a:spAutoFit/>
          </a:bodyPr>
          <a:lstStyle/>
          <a:p>
            <a:pPr algn="ctr"/>
            <a:r>
              <a:rPr lang="ro-RO" sz="5400" b="0" cap="none" spc="0" dirty="0">
                <a:ln w="0"/>
                <a:solidFill>
                  <a:srgbClr val="E18741"/>
                </a:solidFill>
                <a:effectLst>
                  <a:reflection blurRad="6350" stA="53000" endA="300" endPos="35500" dir="5400000" sy="-90000" algn="bl" rotWithShape="0"/>
                </a:effectLst>
              </a:rPr>
              <a:t>Vă mulțumesc!</a:t>
            </a:r>
          </a:p>
        </p:txBody>
      </p:sp>
    </p:spTree>
    <p:extLst>
      <p:ext uri="{BB962C8B-B14F-4D97-AF65-F5344CB8AC3E}">
        <p14:creationId xmlns:p14="http://schemas.microsoft.com/office/powerpoint/2010/main" val="680586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tăText 1">
            <a:extLst>
              <a:ext uri="{FF2B5EF4-FFF2-40B4-BE49-F238E27FC236}">
                <a16:creationId xmlns:a16="http://schemas.microsoft.com/office/drawing/2014/main" id="{C9446D8A-06D5-9EDA-DCA4-B2A3B00A44B5}"/>
              </a:ext>
            </a:extLst>
          </p:cNvPr>
          <p:cNvSpPr txBox="1"/>
          <p:nvPr/>
        </p:nvSpPr>
        <p:spPr>
          <a:xfrm>
            <a:off x="1147665" y="718457"/>
            <a:ext cx="10366311" cy="646331"/>
          </a:xfrm>
          <a:prstGeom prst="rect">
            <a:avLst/>
          </a:prstGeom>
          <a:noFill/>
        </p:spPr>
        <p:txBody>
          <a:bodyPr wrap="square" rtlCol="0">
            <a:spAutoFit/>
          </a:bodyPr>
          <a:lstStyle/>
          <a:p>
            <a:pPr algn="ctr"/>
            <a:r>
              <a:rPr lang="ro-RO" dirty="0">
                <a:solidFill>
                  <a:srgbClr val="E18741"/>
                </a:solidFill>
                <a:latin typeface="FuturaMed" panose="00000600000000000000" pitchFamily="50" charset="-18"/>
              </a:rPr>
              <a:t>Aplicația are rolul de a facilita gestiunea bazei de date a unei biblioteci. Aceasta a fost creată cu scopul de a ușura munca bibliotecarilor, putând fi utilă atât bibliotecilor ”fizice”, cât și celor din mediul online.</a:t>
            </a:r>
          </a:p>
        </p:txBody>
      </p:sp>
      <p:pic>
        <p:nvPicPr>
          <p:cNvPr id="1026" name="Picture 2" descr="Biblioteca UPT | Universitatea Politehnica Timișoara">
            <a:extLst>
              <a:ext uri="{FF2B5EF4-FFF2-40B4-BE49-F238E27FC236}">
                <a16:creationId xmlns:a16="http://schemas.microsoft.com/office/drawing/2014/main" id="{44F76071-C923-9718-4DE6-1A039263A9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550" y="1990725"/>
            <a:ext cx="4386043" cy="24431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iblioteca Şcolară Virtuală şi Platforma şcolară de e-learning ”Învățăm în  România” vor deveni cele mai bune instrumente pentru creșterea performanței  școlare pentru copiii români | TIMP ROMÂNESC">
            <a:extLst>
              <a:ext uri="{FF2B5EF4-FFF2-40B4-BE49-F238E27FC236}">
                <a16:creationId xmlns:a16="http://schemas.microsoft.com/office/drawing/2014/main" id="{448E1FB0-E0C2-26DF-DBCE-A0AE2256C2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9850" y="1990725"/>
            <a:ext cx="4781550" cy="2443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396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tăText 2">
            <a:extLst>
              <a:ext uri="{FF2B5EF4-FFF2-40B4-BE49-F238E27FC236}">
                <a16:creationId xmlns:a16="http://schemas.microsoft.com/office/drawing/2014/main" id="{4595536E-71A7-67E8-7EB6-0C93DAD934A0}"/>
              </a:ext>
            </a:extLst>
          </p:cNvPr>
          <p:cNvSpPr txBox="1"/>
          <p:nvPr/>
        </p:nvSpPr>
        <p:spPr>
          <a:xfrm>
            <a:off x="1614195" y="550505"/>
            <a:ext cx="9339943" cy="677108"/>
          </a:xfrm>
          <a:prstGeom prst="rect">
            <a:avLst/>
          </a:prstGeom>
          <a:noFill/>
        </p:spPr>
        <p:txBody>
          <a:bodyPr wrap="square" rtlCol="0">
            <a:spAutoFit/>
          </a:bodyPr>
          <a:lstStyle/>
          <a:p>
            <a:r>
              <a:rPr lang="ro-RO" sz="2000" dirty="0">
                <a:solidFill>
                  <a:srgbClr val="E18741"/>
                </a:solidFill>
                <a:latin typeface="FuturaMed" panose="00000600000000000000" pitchFamily="50" charset="-18"/>
              </a:rPr>
              <a:t>Caracteristicile cheie ale aplicației:	</a:t>
            </a:r>
          </a:p>
          <a:p>
            <a:endParaRPr lang="ro-RO" dirty="0"/>
          </a:p>
        </p:txBody>
      </p:sp>
      <p:sp>
        <p:nvSpPr>
          <p:cNvPr id="4" name="CasetăText 3">
            <a:extLst>
              <a:ext uri="{FF2B5EF4-FFF2-40B4-BE49-F238E27FC236}">
                <a16:creationId xmlns:a16="http://schemas.microsoft.com/office/drawing/2014/main" id="{6CF49C9E-8738-59EC-6C97-6DB50209A616}"/>
              </a:ext>
            </a:extLst>
          </p:cNvPr>
          <p:cNvSpPr txBox="1"/>
          <p:nvPr/>
        </p:nvSpPr>
        <p:spPr>
          <a:xfrm>
            <a:off x="1062717" y="1119485"/>
            <a:ext cx="3722915" cy="646331"/>
          </a:xfrm>
          <a:prstGeom prst="rect">
            <a:avLst/>
          </a:prstGeom>
          <a:noFill/>
        </p:spPr>
        <p:txBody>
          <a:bodyPr wrap="square" rtlCol="0">
            <a:spAutoFit/>
          </a:bodyPr>
          <a:lstStyle/>
          <a:p>
            <a:pPr algn="l">
              <a:buFont typeface="Arial" panose="020B0604020202020204" pitchFamily="34" charset="0"/>
              <a:buChar char="•"/>
            </a:pPr>
            <a:r>
              <a:rPr lang="ro-RO" b="0" i="0" dirty="0">
                <a:solidFill>
                  <a:srgbClr val="E18741"/>
                </a:solidFill>
                <a:effectLst/>
                <a:latin typeface="FuturaMed" panose="00000600000000000000" pitchFamily="50" charset="-18"/>
              </a:rPr>
              <a:t>Împrumut și returnare simplificată</a:t>
            </a:r>
            <a:br>
              <a:rPr lang="ro-RO" dirty="0"/>
            </a:br>
            <a:endParaRPr lang="ro-RO" dirty="0"/>
          </a:p>
        </p:txBody>
      </p:sp>
      <p:pic>
        <p:nvPicPr>
          <p:cNvPr id="5" name="Imagine 4" descr="O imagine care conține text, captură de ecran, persoană&#10;&#10;Descriere generată automat">
            <a:extLst>
              <a:ext uri="{FF2B5EF4-FFF2-40B4-BE49-F238E27FC236}">
                <a16:creationId xmlns:a16="http://schemas.microsoft.com/office/drawing/2014/main" id="{87D11743-FFF3-512A-AA76-286D7F8115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7664" y="1581150"/>
            <a:ext cx="3177540" cy="2390775"/>
          </a:xfrm>
          <a:prstGeom prst="rect">
            <a:avLst/>
          </a:prstGeom>
        </p:spPr>
      </p:pic>
      <p:sp>
        <p:nvSpPr>
          <p:cNvPr id="6" name="CasetăText 5">
            <a:extLst>
              <a:ext uri="{FF2B5EF4-FFF2-40B4-BE49-F238E27FC236}">
                <a16:creationId xmlns:a16="http://schemas.microsoft.com/office/drawing/2014/main" id="{9F609D2C-DBD3-EFE6-1206-6D9D0179B7E8}"/>
              </a:ext>
            </a:extLst>
          </p:cNvPr>
          <p:cNvSpPr txBox="1"/>
          <p:nvPr/>
        </p:nvSpPr>
        <p:spPr>
          <a:xfrm>
            <a:off x="5941073" y="1119485"/>
            <a:ext cx="3219450" cy="369332"/>
          </a:xfrm>
          <a:prstGeom prst="rect">
            <a:avLst/>
          </a:prstGeom>
          <a:noFill/>
        </p:spPr>
        <p:txBody>
          <a:bodyPr wrap="square" rtlCol="0">
            <a:spAutoFit/>
          </a:bodyPr>
          <a:lstStyle/>
          <a:p>
            <a:pPr algn="l">
              <a:buFont typeface="Arial" panose="020B0604020202020204" pitchFamily="34" charset="0"/>
              <a:buChar char="•"/>
            </a:pPr>
            <a:r>
              <a:rPr lang="ro-RO" b="0" i="0" dirty="0">
                <a:solidFill>
                  <a:srgbClr val="E18741"/>
                </a:solidFill>
                <a:effectLst/>
                <a:latin typeface="FuturaMed" panose="00000600000000000000" pitchFamily="50" charset="-18"/>
              </a:rPr>
              <a:t>Căutare rapidă în baza de date</a:t>
            </a:r>
          </a:p>
        </p:txBody>
      </p:sp>
      <p:pic>
        <p:nvPicPr>
          <p:cNvPr id="7" name="Imagine 6" descr="O imagine care conține text, captură de ecran, proiectare&#10;&#10;Descriere generată automat">
            <a:extLst>
              <a:ext uri="{FF2B5EF4-FFF2-40B4-BE49-F238E27FC236}">
                <a16:creationId xmlns:a16="http://schemas.microsoft.com/office/drawing/2014/main" id="{3418AD8E-9818-B8AA-B2E6-641F992D51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94052" y="1581150"/>
            <a:ext cx="4242354" cy="2390775"/>
          </a:xfrm>
          <a:prstGeom prst="rect">
            <a:avLst/>
          </a:prstGeom>
        </p:spPr>
      </p:pic>
      <p:sp>
        <p:nvSpPr>
          <p:cNvPr id="9" name="CasetăText 8">
            <a:extLst>
              <a:ext uri="{FF2B5EF4-FFF2-40B4-BE49-F238E27FC236}">
                <a16:creationId xmlns:a16="http://schemas.microsoft.com/office/drawing/2014/main" id="{94FCF107-20B7-614C-FAFF-7E11CF2C0EF1}"/>
              </a:ext>
            </a:extLst>
          </p:cNvPr>
          <p:cNvSpPr txBox="1"/>
          <p:nvPr/>
        </p:nvSpPr>
        <p:spPr>
          <a:xfrm>
            <a:off x="1436913" y="4325462"/>
            <a:ext cx="4028297" cy="369332"/>
          </a:xfrm>
          <a:prstGeom prst="rect">
            <a:avLst/>
          </a:prstGeom>
          <a:noFill/>
        </p:spPr>
        <p:txBody>
          <a:bodyPr wrap="square" rtlCol="0">
            <a:spAutoFit/>
          </a:bodyPr>
          <a:lstStyle/>
          <a:p>
            <a:r>
              <a:rPr lang="ro-RO" b="0" i="0" dirty="0">
                <a:solidFill>
                  <a:srgbClr val="E18741"/>
                </a:solidFill>
                <a:effectLst/>
                <a:latin typeface="FuturaMed" panose="00000600000000000000" pitchFamily="50" charset="-18"/>
              </a:rPr>
              <a:t>Notificări pentru termenele de restituire</a:t>
            </a:r>
            <a:endParaRPr lang="ro-RO" dirty="0">
              <a:solidFill>
                <a:srgbClr val="E18741"/>
              </a:solidFill>
              <a:latin typeface="FuturaMed" panose="00000600000000000000" pitchFamily="50" charset="-18"/>
            </a:endParaRPr>
          </a:p>
        </p:txBody>
      </p:sp>
      <p:pic>
        <p:nvPicPr>
          <p:cNvPr id="10" name="Imagine 9" descr="O imagine care conține text, Font, captură de ecran, număr&#10;&#10;Descriere generată automat">
            <a:extLst>
              <a:ext uri="{FF2B5EF4-FFF2-40B4-BE49-F238E27FC236}">
                <a16:creationId xmlns:a16="http://schemas.microsoft.com/office/drawing/2014/main" id="{C592BA66-7E3E-5823-DAAB-1495EF80E5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2345" y="4430094"/>
            <a:ext cx="3176905" cy="2232660"/>
          </a:xfrm>
          <a:prstGeom prst="rect">
            <a:avLst/>
          </a:prstGeom>
        </p:spPr>
      </p:pic>
    </p:spTree>
    <p:extLst>
      <p:ext uri="{BB962C8B-B14F-4D97-AF65-F5344CB8AC3E}">
        <p14:creationId xmlns:p14="http://schemas.microsoft.com/office/powerpoint/2010/main" val="127005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tăText 1">
            <a:extLst>
              <a:ext uri="{FF2B5EF4-FFF2-40B4-BE49-F238E27FC236}">
                <a16:creationId xmlns:a16="http://schemas.microsoft.com/office/drawing/2014/main" id="{8D00E11F-8F3C-AB2A-5D4A-AD2BD2A82B56}"/>
              </a:ext>
            </a:extLst>
          </p:cNvPr>
          <p:cNvSpPr txBox="1"/>
          <p:nvPr/>
        </p:nvSpPr>
        <p:spPr>
          <a:xfrm>
            <a:off x="1175657" y="1392780"/>
            <a:ext cx="5122506" cy="400110"/>
          </a:xfrm>
          <a:prstGeom prst="rect">
            <a:avLst/>
          </a:prstGeom>
          <a:noFill/>
        </p:spPr>
        <p:txBody>
          <a:bodyPr wrap="square" rtlCol="0">
            <a:spAutoFit/>
          </a:bodyPr>
          <a:lstStyle/>
          <a:p>
            <a:r>
              <a:rPr lang="ro-RO" sz="2000" dirty="0">
                <a:solidFill>
                  <a:srgbClr val="E18741"/>
                </a:solidFill>
                <a:latin typeface="FuturaMed" panose="00000600000000000000" pitchFamily="50" charset="-18"/>
              </a:rPr>
              <a:t>Din punct de vedere tehnic</a:t>
            </a:r>
            <a:r>
              <a:rPr lang="ro-RO" dirty="0">
                <a:solidFill>
                  <a:srgbClr val="E18741"/>
                </a:solidFill>
              </a:rPr>
              <a:t>:</a:t>
            </a:r>
          </a:p>
        </p:txBody>
      </p:sp>
      <p:sp>
        <p:nvSpPr>
          <p:cNvPr id="3" name="CasetăText 2">
            <a:extLst>
              <a:ext uri="{FF2B5EF4-FFF2-40B4-BE49-F238E27FC236}">
                <a16:creationId xmlns:a16="http://schemas.microsoft.com/office/drawing/2014/main" id="{444CBA1C-B3C6-D97D-3D08-80CA686EE72C}"/>
              </a:ext>
            </a:extLst>
          </p:cNvPr>
          <p:cNvSpPr txBox="1"/>
          <p:nvPr/>
        </p:nvSpPr>
        <p:spPr>
          <a:xfrm>
            <a:off x="1922106" y="2239347"/>
            <a:ext cx="8080310" cy="1754326"/>
          </a:xfrm>
          <a:prstGeom prst="rect">
            <a:avLst/>
          </a:prstGeom>
          <a:noFill/>
        </p:spPr>
        <p:txBody>
          <a:bodyPr wrap="square" rtlCol="0">
            <a:spAutoFit/>
          </a:bodyPr>
          <a:lstStyle/>
          <a:p>
            <a:pPr marL="285750" indent="-285750">
              <a:buFont typeface="Arial" panose="020B0604020202020204" pitchFamily="34" charset="0"/>
              <a:buChar char="•"/>
            </a:pPr>
            <a:r>
              <a:rPr lang="ro-RO" dirty="0">
                <a:solidFill>
                  <a:srgbClr val="E18741"/>
                </a:solidFill>
                <a:latin typeface="FuturaMed" panose="00000600000000000000" pitchFamily="50" charset="-18"/>
              </a:rPr>
              <a:t>este dezvoltată în stilul programării orientate obiect</a:t>
            </a:r>
          </a:p>
          <a:p>
            <a:pPr marL="285750" indent="-285750">
              <a:buFont typeface="Arial" panose="020B0604020202020204" pitchFamily="34" charset="0"/>
              <a:buChar char="•"/>
            </a:pPr>
            <a:r>
              <a:rPr lang="ro-RO" dirty="0">
                <a:solidFill>
                  <a:srgbClr val="E18741"/>
                </a:solidFill>
                <a:latin typeface="FuturaMed" panose="00000600000000000000" pitchFamily="50" charset="-18"/>
              </a:rPr>
              <a:t>fiecare clasă este scrisă într-un fișier separat</a:t>
            </a:r>
          </a:p>
          <a:p>
            <a:pPr marL="285750" indent="-285750">
              <a:buFont typeface="Arial" panose="020B0604020202020204" pitchFamily="34" charset="0"/>
              <a:buChar char="•"/>
            </a:pPr>
            <a:r>
              <a:rPr lang="ro-RO" dirty="0">
                <a:solidFill>
                  <a:srgbClr val="E18741"/>
                </a:solidFill>
                <a:latin typeface="FuturaMed" panose="00000600000000000000" pitchFamily="50" charset="-18"/>
              </a:rPr>
              <a:t>s-a întocmit o diagramă de clasă pentru a evidenția toate funcționalitățile aplicației</a:t>
            </a:r>
          </a:p>
          <a:p>
            <a:pPr marL="285750" indent="-285750">
              <a:buFont typeface="Arial" panose="020B0604020202020204" pitchFamily="34" charset="0"/>
              <a:buChar char="•"/>
            </a:pPr>
            <a:r>
              <a:rPr lang="ro-RO" dirty="0">
                <a:solidFill>
                  <a:srgbClr val="E18741"/>
                </a:solidFill>
                <a:latin typeface="FuturaMed" panose="00000600000000000000" pitchFamily="50" charset="-18"/>
              </a:rPr>
              <a:t>pentru a reține datele s-a folosit o bază de date utilizând </a:t>
            </a:r>
            <a:r>
              <a:rPr lang="ro-RO" dirty="0" err="1">
                <a:solidFill>
                  <a:srgbClr val="E18741"/>
                </a:solidFill>
                <a:latin typeface="FuturaMed" panose="00000600000000000000" pitchFamily="50" charset="-18"/>
              </a:rPr>
              <a:t>SQLite</a:t>
            </a:r>
            <a:endParaRPr lang="ro-RO" dirty="0">
              <a:solidFill>
                <a:srgbClr val="E18741"/>
              </a:solidFill>
              <a:latin typeface="FuturaMed" panose="00000600000000000000" pitchFamily="50" charset="-18"/>
            </a:endParaRPr>
          </a:p>
          <a:p>
            <a:pPr marL="285750" indent="-285750">
              <a:buFont typeface="Arial" panose="020B0604020202020204" pitchFamily="34" charset="0"/>
              <a:buChar char="•"/>
            </a:pPr>
            <a:r>
              <a:rPr lang="ro-RO" dirty="0">
                <a:solidFill>
                  <a:srgbClr val="E18741"/>
                </a:solidFill>
                <a:latin typeface="FuturaMed" panose="00000600000000000000" pitchFamily="50" charset="-18"/>
              </a:rPr>
              <a:t>aplicația a fost dezvoltată in IDE </a:t>
            </a:r>
            <a:r>
              <a:rPr lang="ro-RO" dirty="0" err="1">
                <a:solidFill>
                  <a:srgbClr val="E18741"/>
                </a:solidFill>
                <a:latin typeface="FuturaMed" panose="00000600000000000000" pitchFamily="50" charset="-18"/>
              </a:rPr>
              <a:t>Pycharm</a:t>
            </a:r>
            <a:endParaRPr lang="ro-RO" dirty="0">
              <a:solidFill>
                <a:srgbClr val="E18741"/>
              </a:solidFill>
              <a:latin typeface="FuturaMed" panose="00000600000000000000" pitchFamily="50" charset="-18"/>
            </a:endParaRPr>
          </a:p>
          <a:p>
            <a:pPr marL="285750" indent="-285750">
              <a:buFont typeface="Arial" panose="020B0604020202020204" pitchFamily="34" charset="0"/>
              <a:buChar char="•"/>
            </a:pPr>
            <a:r>
              <a:rPr lang="ro-RO" dirty="0">
                <a:solidFill>
                  <a:srgbClr val="E18741"/>
                </a:solidFill>
                <a:latin typeface="FuturaMed" panose="00000600000000000000" pitchFamily="50" charset="-18"/>
              </a:rPr>
              <a:t>Pentru generarea interfețelor grafice s-a utilizat biblioteca specifică </a:t>
            </a:r>
            <a:r>
              <a:rPr lang="ro-RO" dirty="0" err="1">
                <a:solidFill>
                  <a:srgbClr val="E18741"/>
                </a:solidFill>
                <a:latin typeface="FuturaMed" panose="00000600000000000000" pitchFamily="50" charset="-18"/>
              </a:rPr>
              <a:t>Pytho</a:t>
            </a:r>
            <a:r>
              <a:rPr lang="ro-RO" dirty="0">
                <a:solidFill>
                  <a:srgbClr val="E18741"/>
                </a:solidFill>
                <a:latin typeface="FuturaMed" panose="00000600000000000000" pitchFamily="50" charset="-18"/>
              </a:rPr>
              <a:t>, </a:t>
            </a:r>
            <a:r>
              <a:rPr lang="ro-RO" dirty="0" err="1">
                <a:solidFill>
                  <a:srgbClr val="E18741"/>
                </a:solidFill>
                <a:latin typeface="FuturaMed" panose="00000600000000000000" pitchFamily="50" charset="-18"/>
              </a:rPr>
              <a:t>Tkinter</a:t>
            </a:r>
            <a:endParaRPr lang="ro-RO" dirty="0">
              <a:solidFill>
                <a:srgbClr val="E18741"/>
              </a:solidFill>
              <a:latin typeface="FuturaMed" panose="00000600000000000000" pitchFamily="50" charset="-18"/>
            </a:endParaRPr>
          </a:p>
        </p:txBody>
      </p:sp>
    </p:spTree>
    <p:extLst>
      <p:ext uri="{BB962C8B-B14F-4D97-AF65-F5344CB8AC3E}">
        <p14:creationId xmlns:p14="http://schemas.microsoft.com/office/powerpoint/2010/main" val="1640912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tăText 1">
            <a:extLst>
              <a:ext uri="{FF2B5EF4-FFF2-40B4-BE49-F238E27FC236}">
                <a16:creationId xmlns:a16="http://schemas.microsoft.com/office/drawing/2014/main" id="{6C8886B2-1176-3DD8-0CB3-36A1765FB740}"/>
              </a:ext>
            </a:extLst>
          </p:cNvPr>
          <p:cNvSpPr txBox="1"/>
          <p:nvPr/>
        </p:nvSpPr>
        <p:spPr>
          <a:xfrm>
            <a:off x="1483568" y="365001"/>
            <a:ext cx="3676261" cy="400110"/>
          </a:xfrm>
          <a:prstGeom prst="rect">
            <a:avLst/>
          </a:prstGeom>
          <a:noFill/>
        </p:spPr>
        <p:txBody>
          <a:bodyPr wrap="square" rtlCol="0">
            <a:spAutoFit/>
          </a:bodyPr>
          <a:lstStyle/>
          <a:p>
            <a:r>
              <a:rPr lang="ro-RO" sz="2000" dirty="0">
                <a:solidFill>
                  <a:srgbClr val="E18741"/>
                </a:solidFill>
                <a:latin typeface="FuturaMed" panose="00000600000000000000" pitchFamily="50" charset="-18"/>
              </a:rPr>
              <a:t>Diagrama de clase: </a:t>
            </a:r>
          </a:p>
        </p:txBody>
      </p:sp>
      <p:pic>
        <p:nvPicPr>
          <p:cNvPr id="3" name="Imagine 2" descr="O imagine care conține text, diagramă, Plan, Desen tehnic&#10;&#10;Descriere generată automat">
            <a:extLst>
              <a:ext uri="{FF2B5EF4-FFF2-40B4-BE49-F238E27FC236}">
                <a16:creationId xmlns:a16="http://schemas.microsoft.com/office/drawing/2014/main" id="{C71F7D19-085B-8A1D-5F64-63D41CEC3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525" y="935294"/>
            <a:ext cx="9059000" cy="5707534"/>
          </a:xfrm>
          <a:prstGeom prst="rect">
            <a:avLst/>
          </a:prstGeom>
        </p:spPr>
      </p:pic>
    </p:spTree>
    <p:extLst>
      <p:ext uri="{BB962C8B-B14F-4D97-AF65-F5344CB8AC3E}">
        <p14:creationId xmlns:p14="http://schemas.microsoft.com/office/powerpoint/2010/main" val="4031074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tăText 2">
            <a:extLst>
              <a:ext uri="{FF2B5EF4-FFF2-40B4-BE49-F238E27FC236}">
                <a16:creationId xmlns:a16="http://schemas.microsoft.com/office/drawing/2014/main" id="{75911BCF-D9C5-7E3E-4824-F1A6883A3F19}"/>
              </a:ext>
            </a:extLst>
          </p:cNvPr>
          <p:cNvSpPr txBox="1"/>
          <p:nvPr/>
        </p:nvSpPr>
        <p:spPr>
          <a:xfrm>
            <a:off x="1552575" y="447675"/>
            <a:ext cx="5734633" cy="400110"/>
          </a:xfrm>
          <a:prstGeom prst="rect">
            <a:avLst/>
          </a:prstGeom>
          <a:noFill/>
        </p:spPr>
        <p:txBody>
          <a:bodyPr wrap="square" rtlCol="0">
            <a:spAutoFit/>
          </a:bodyPr>
          <a:lstStyle/>
          <a:p>
            <a:r>
              <a:rPr lang="ro-RO" sz="2000" dirty="0">
                <a:solidFill>
                  <a:srgbClr val="E18741"/>
                </a:solidFill>
                <a:latin typeface="FuturaMed" panose="00000600000000000000" pitchFamily="50" charset="-18"/>
              </a:rPr>
              <a:t>OPERAȚII REALIZATE CU AJUTORUL APLICAȚIEI</a:t>
            </a:r>
          </a:p>
        </p:txBody>
      </p:sp>
      <p:sp>
        <p:nvSpPr>
          <p:cNvPr id="4" name="CasetăText 3">
            <a:extLst>
              <a:ext uri="{FF2B5EF4-FFF2-40B4-BE49-F238E27FC236}">
                <a16:creationId xmlns:a16="http://schemas.microsoft.com/office/drawing/2014/main" id="{AFC7CFEB-2B8C-7899-228E-52BFEB0DD34A}"/>
              </a:ext>
            </a:extLst>
          </p:cNvPr>
          <p:cNvSpPr txBox="1"/>
          <p:nvPr/>
        </p:nvSpPr>
        <p:spPr>
          <a:xfrm>
            <a:off x="1090863" y="1267326"/>
            <a:ext cx="3288632" cy="369332"/>
          </a:xfrm>
          <a:prstGeom prst="rect">
            <a:avLst/>
          </a:prstGeom>
          <a:noFill/>
        </p:spPr>
        <p:txBody>
          <a:bodyPr wrap="square" rtlCol="0">
            <a:spAutoFit/>
          </a:bodyPr>
          <a:lstStyle/>
          <a:p>
            <a:pPr marL="342900" indent="-342900">
              <a:buFont typeface="+mj-lt"/>
              <a:buAutoNum type="arabicPeriod"/>
            </a:pPr>
            <a:r>
              <a:rPr lang="ro-RO" dirty="0">
                <a:solidFill>
                  <a:srgbClr val="E18741"/>
                </a:solidFill>
                <a:latin typeface="FuturaMed" panose="00000600000000000000" pitchFamily="50" charset="-18"/>
              </a:rPr>
              <a:t>Adăugare Carte</a:t>
            </a:r>
          </a:p>
        </p:txBody>
      </p:sp>
      <p:pic>
        <p:nvPicPr>
          <p:cNvPr id="5" name="Imagine 4" descr="O imagine care conține text, captură de ecran, proiectare&#10;&#10;Descriere generată automat">
            <a:extLst>
              <a:ext uri="{FF2B5EF4-FFF2-40B4-BE49-F238E27FC236}">
                <a16:creationId xmlns:a16="http://schemas.microsoft.com/office/drawing/2014/main" id="{A784A982-DA72-67B5-BDDA-041038AF4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0863" y="1772953"/>
            <a:ext cx="2050556" cy="1656047"/>
          </a:xfrm>
          <a:prstGeom prst="rect">
            <a:avLst/>
          </a:prstGeom>
        </p:spPr>
      </p:pic>
      <p:sp>
        <p:nvSpPr>
          <p:cNvPr id="6" name="CasetăText 5">
            <a:extLst>
              <a:ext uri="{FF2B5EF4-FFF2-40B4-BE49-F238E27FC236}">
                <a16:creationId xmlns:a16="http://schemas.microsoft.com/office/drawing/2014/main" id="{3CECB3D8-0524-99E5-37BA-6FD6932BC6D1}"/>
              </a:ext>
            </a:extLst>
          </p:cNvPr>
          <p:cNvSpPr txBox="1"/>
          <p:nvPr/>
        </p:nvSpPr>
        <p:spPr>
          <a:xfrm>
            <a:off x="3882189" y="1251284"/>
            <a:ext cx="2406316" cy="369332"/>
          </a:xfrm>
          <a:prstGeom prst="rect">
            <a:avLst/>
          </a:prstGeom>
          <a:noFill/>
        </p:spPr>
        <p:txBody>
          <a:bodyPr wrap="square" rtlCol="0">
            <a:spAutoFit/>
          </a:bodyPr>
          <a:lstStyle/>
          <a:p>
            <a:r>
              <a:rPr lang="ro-RO" dirty="0">
                <a:solidFill>
                  <a:srgbClr val="E18741"/>
                </a:solidFill>
                <a:latin typeface="FuturaMed" panose="00000600000000000000" pitchFamily="50" charset="-18"/>
              </a:rPr>
              <a:t>2. Adăugare Student</a:t>
            </a:r>
          </a:p>
        </p:txBody>
      </p:sp>
      <p:pic>
        <p:nvPicPr>
          <p:cNvPr id="7" name="Imagine 6">
            <a:extLst>
              <a:ext uri="{FF2B5EF4-FFF2-40B4-BE49-F238E27FC236}">
                <a16:creationId xmlns:a16="http://schemas.microsoft.com/office/drawing/2014/main" id="{8D859D84-1AD6-A808-26CA-3455DB4F0A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7947" y="1772953"/>
            <a:ext cx="1897172" cy="1656047"/>
          </a:xfrm>
          <a:prstGeom prst="rect">
            <a:avLst/>
          </a:prstGeom>
        </p:spPr>
      </p:pic>
      <p:sp>
        <p:nvSpPr>
          <p:cNvPr id="8" name="CasetăText 7">
            <a:extLst>
              <a:ext uri="{FF2B5EF4-FFF2-40B4-BE49-F238E27FC236}">
                <a16:creationId xmlns:a16="http://schemas.microsoft.com/office/drawing/2014/main" id="{BEEAEF3A-0B06-F7D3-9372-E1502FA2508C}"/>
              </a:ext>
            </a:extLst>
          </p:cNvPr>
          <p:cNvSpPr txBox="1"/>
          <p:nvPr/>
        </p:nvSpPr>
        <p:spPr>
          <a:xfrm>
            <a:off x="7255124" y="1277639"/>
            <a:ext cx="2117558" cy="369332"/>
          </a:xfrm>
          <a:prstGeom prst="rect">
            <a:avLst/>
          </a:prstGeom>
          <a:noFill/>
        </p:spPr>
        <p:txBody>
          <a:bodyPr wrap="square" rtlCol="0">
            <a:spAutoFit/>
          </a:bodyPr>
          <a:lstStyle/>
          <a:p>
            <a:r>
              <a:rPr lang="ro-RO" dirty="0">
                <a:solidFill>
                  <a:srgbClr val="E18741"/>
                </a:solidFill>
                <a:latin typeface="FuturaMed" panose="00000600000000000000" pitchFamily="50" charset="-18"/>
              </a:rPr>
              <a:t>3. Resetare Parolă</a:t>
            </a:r>
          </a:p>
        </p:txBody>
      </p:sp>
      <p:pic>
        <p:nvPicPr>
          <p:cNvPr id="9" name="Imagine 8">
            <a:extLst>
              <a:ext uri="{FF2B5EF4-FFF2-40B4-BE49-F238E27FC236}">
                <a16:creationId xmlns:a16="http://schemas.microsoft.com/office/drawing/2014/main" id="{3842DDC6-6367-6621-3898-7AB708F04B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5124" y="1773530"/>
            <a:ext cx="2613058" cy="1692803"/>
          </a:xfrm>
          <a:prstGeom prst="rect">
            <a:avLst/>
          </a:prstGeom>
        </p:spPr>
      </p:pic>
      <p:pic>
        <p:nvPicPr>
          <p:cNvPr id="10" name="Imagine 9" descr="O imagine care conține text, captură de ecran, Font, număr&#10;&#10;Descriere generată automat">
            <a:extLst>
              <a:ext uri="{FF2B5EF4-FFF2-40B4-BE49-F238E27FC236}">
                <a16:creationId xmlns:a16="http://schemas.microsoft.com/office/drawing/2014/main" id="{87577AF1-F633-6F9E-45AC-E8475D56C2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0864" y="4144126"/>
            <a:ext cx="2050556" cy="2066925"/>
          </a:xfrm>
          <a:prstGeom prst="rect">
            <a:avLst/>
          </a:prstGeom>
        </p:spPr>
      </p:pic>
      <p:pic>
        <p:nvPicPr>
          <p:cNvPr id="11" name="Imagine 10" descr="O imagine care conține text, captură de ecran, Font, număr&#10;&#10;Descriere generată automat">
            <a:extLst>
              <a:ext uri="{FF2B5EF4-FFF2-40B4-BE49-F238E27FC236}">
                <a16:creationId xmlns:a16="http://schemas.microsoft.com/office/drawing/2014/main" id="{77B08AA9-A88C-806F-330E-BE5B5D4B03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7947" y="4144126"/>
            <a:ext cx="1897172" cy="2338375"/>
          </a:xfrm>
          <a:prstGeom prst="rect">
            <a:avLst/>
          </a:prstGeom>
        </p:spPr>
      </p:pic>
      <p:pic>
        <p:nvPicPr>
          <p:cNvPr id="12" name="Imagine 11" descr="O imagine care conține text, captură de ecran, Font, chitanță&#10;&#10;Descriere generată automat">
            <a:extLst>
              <a:ext uri="{FF2B5EF4-FFF2-40B4-BE49-F238E27FC236}">
                <a16:creationId xmlns:a16="http://schemas.microsoft.com/office/drawing/2014/main" id="{D9FDE852-102D-E54D-2361-00081B84F5D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87207" y="4144126"/>
            <a:ext cx="2323323" cy="1913858"/>
          </a:xfrm>
          <a:prstGeom prst="rect">
            <a:avLst/>
          </a:prstGeom>
        </p:spPr>
      </p:pic>
    </p:spTree>
    <p:extLst>
      <p:ext uri="{BB962C8B-B14F-4D97-AF65-F5344CB8AC3E}">
        <p14:creationId xmlns:p14="http://schemas.microsoft.com/office/powerpoint/2010/main" val="4005639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ircle(in)">
                                      <p:cBhvr>
                                        <p:cTn id="22" dur="20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heel(1)">
                                      <p:cBhvr>
                                        <p:cTn id="27" dur="20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45"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2000"/>
                                        <p:tgtEl>
                                          <p:spTgt spid="7"/>
                                        </p:tgtEl>
                                      </p:cBhvr>
                                    </p:animEffect>
                                    <p:anim calcmode="lin" valueType="num">
                                      <p:cBhvr>
                                        <p:cTn id="33" dur="2000" fill="hold"/>
                                        <p:tgtEl>
                                          <p:spTgt spid="7"/>
                                        </p:tgtEl>
                                        <p:attrNameLst>
                                          <p:attrName>ppt_w</p:attrName>
                                        </p:attrNameLst>
                                      </p:cBhvr>
                                      <p:tavLst>
                                        <p:tav tm="0" fmla="#ppt_w*sin(2.5*pi*$)">
                                          <p:val>
                                            <p:fltVal val="0"/>
                                          </p:val>
                                        </p:tav>
                                        <p:tav tm="100000">
                                          <p:val>
                                            <p:fltVal val="1"/>
                                          </p:val>
                                        </p:tav>
                                      </p:tavLst>
                                    </p:anim>
                                    <p:anim calcmode="lin" valueType="num">
                                      <p:cBhvr>
                                        <p:cTn id="34"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6" presetClass="entr" presetSubtype="0"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down)">
                                      <p:cBhvr>
                                        <p:cTn id="45" dur="580">
                                          <p:stCondLst>
                                            <p:cond delay="0"/>
                                          </p:stCondLst>
                                        </p:cTn>
                                        <p:tgtEl>
                                          <p:spTgt spid="8"/>
                                        </p:tgtEl>
                                      </p:cBhvr>
                                    </p:animEffect>
                                    <p:anim calcmode="lin" valueType="num">
                                      <p:cBhvr>
                                        <p:cTn id="46"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51" dur="26">
                                          <p:stCondLst>
                                            <p:cond delay="650"/>
                                          </p:stCondLst>
                                        </p:cTn>
                                        <p:tgtEl>
                                          <p:spTgt spid="8"/>
                                        </p:tgtEl>
                                      </p:cBhvr>
                                      <p:to x="100000" y="60000"/>
                                    </p:animScale>
                                    <p:animScale>
                                      <p:cBhvr>
                                        <p:cTn id="52" dur="166" decel="50000">
                                          <p:stCondLst>
                                            <p:cond delay="676"/>
                                          </p:stCondLst>
                                        </p:cTn>
                                        <p:tgtEl>
                                          <p:spTgt spid="8"/>
                                        </p:tgtEl>
                                      </p:cBhvr>
                                      <p:to x="100000" y="100000"/>
                                    </p:animScale>
                                    <p:animScale>
                                      <p:cBhvr>
                                        <p:cTn id="53" dur="26">
                                          <p:stCondLst>
                                            <p:cond delay="1312"/>
                                          </p:stCondLst>
                                        </p:cTn>
                                        <p:tgtEl>
                                          <p:spTgt spid="8"/>
                                        </p:tgtEl>
                                      </p:cBhvr>
                                      <p:to x="100000" y="80000"/>
                                    </p:animScale>
                                    <p:animScale>
                                      <p:cBhvr>
                                        <p:cTn id="54" dur="166" decel="50000">
                                          <p:stCondLst>
                                            <p:cond delay="1338"/>
                                          </p:stCondLst>
                                        </p:cTn>
                                        <p:tgtEl>
                                          <p:spTgt spid="8"/>
                                        </p:tgtEl>
                                      </p:cBhvr>
                                      <p:to x="100000" y="100000"/>
                                    </p:animScale>
                                    <p:animScale>
                                      <p:cBhvr>
                                        <p:cTn id="55" dur="26">
                                          <p:stCondLst>
                                            <p:cond delay="1642"/>
                                          </p:stCondLst>
                                        </p:cTn>
                                        <p:tgtEl>
                                          <p:spTgt spid="8"/>
                                        </p:tgtEl>
                                      </p:cBhvr>
                                      <p:to x="100000" y="90000"/>
                                    </p:animScale>
                                    <p:animScale>
                                      <p:cBhvr>
                                        <p:cTn id="56" dur="166" decel="50000">
                                          <p:stCondLst>
                                            <p:cond delay="1668"/>
                                          </p:stCondLst>
                                        </p:cTn>
                                        <p:tgtEl>
                                          <p:spTgt spid="8"/>
                                        </p:tgtEl>
                                      </p:cBhvr>
                                      <p:to x="100000" y="100000"/>
                                    </p:animScale>
                                    <p:animScale>
                                      <p:cBhvr>
                                        <p:cTn id="57" dur="26">
                                          <p:stCondLst>
                                            <p:cond delay="1808"/>
                                          </p:stCondLst>
                                        </p:cTn>
                                        <p:tgtEl>
                                          <p:spTgt spid="8"/>
                                        </p:tgtEl>
                                      </p:cBhvr>
                                      <p:to x="100000" y="95000"/>
                                    </p:animScale>
                                    <p:animScale>
                                      <p:cBhvr>
                                        <p:cTn id="58" dur="166" decel="50000">
                                          <p:stCondLst>
                                            <p:cond delay="1834"/>
                                          </p:stCondLst>
                                        </p:cTn>
                                        <p:tgtEl>
                                          <p:spTgt spid="8"/>
                                        </p:tgtEl>
                                      </p:cBhvr>
                                      <p:to x="100000" y="100000"/>
                                    </p:animScale>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nodeType="clickEffect">
                                  <p:stCondLst>
                                    <p:cond delay="0"/>
                                  </p:stCondLst>
                                  <p:childTnLst>
                                    <p:set>
                                      <p:cBhvr>
                                        <p:cTn id="62" dur="1" fill="hold">
                                          <p:stCondLst>
                                            <p:cond delay="0"/>
                                          </p:stCondLst>
                                        </p:cTn>
                                        <p:tgtEl>
                                          <p:spTgt spid="9"/>
                                        </p:tgtEl>
                                        <p:attrNameLst>
                                          <p:attrName>style.visibility</p:attrName>
                                        </p:attrNameLst>
                                      </p:cBhvr>
                                      <p:to>
                                        <p:strVal val="visible"/>
                                      </p:to>
                                    </p:set>
                                    <p:anim calcmode="lin" valueType="num">
                                      <p:cBhvr>
                                        <p:cTn id="63" dur="500" fill="hold"/>
                                        <p:tgtEl>
                                          <p:spTgt spid="9"/>
                                        </p:tgtEl>
                                        <p:attrNameLst>
                                          <p:attrName>ppt_w</p:attrName>
                                        </p:attrNameLst>
                                      </p:cBhvr>
                                      <p:tavLst>
                                        <p:tav tm="0">
                                          <p:val>
                                            <p:fltVal val="0"/>
                                          </p:val>
                                        </p:tav>
                                        <p:tav tm="100000">
                                          <p:val>
                                            <p:strVal val="#ppt_w"/>
                                          </p:val>
                                        </p:tav>
                                      </p:tavLst>
                                    </p:anim>
                                    <p:anim calcmode="lin" valueType="num">
                                      <p:cBhvr>
                                        <p:cTn id="64" dur="500" fill="hold"/>
                                        <p:tgtEl>
                                          <p:spTgt spid="9"/>
                                        </p:tgtEl>
                                        <p:attrNameLst>
                                          <p:attrName>ppt_h</p:attrName>
                                        </p:attrNameLst>
                                      </p:cBhvr>
                                      <p:tavLst>
                                        <p:tav tm="0">
                                          <p:val>
                                            <p:fltVal val="0"/>
                                          </p:val>
                                        </p:tav>
                                        <p:tav tm="100000">
                                          <p:val>
                                            <p:strVal val="#ppt_h"/>
                                          </p:val>
                                        </p:tav>
                                      </p:tavLst>
                                    </p:anim>
                                    <p:animEffect transition="in" filter="fade">
                                      <p:cBhvr>
                                        <p:cTn id="65" dur="500"/>
                                        <p:tgtEl>
                                          <p:spTgt spid="9"/>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2"/>
                                        </p:tgtEl>
                                        <p:attrNameLst>
                                          <p:attrName>style.visibility</p:attrName>
                                        </p:attrNameLst>
                                      </p:cBhvr>
                                      <p:to>
                                        <p:strVal val="visible"/>
                                      </p:to>
                                    </p:set>
                                    <p:animEffect transition="in" filter="fade">
                                      <p:cBhvr>
                                        <p:cTn id="7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tăText 1">
            <a:extLst>
              <a:ext uri="{FF2B5EF4-FFF2-40B4-BE49-F238E27FC236}">
                <a16:creationId xmlns:a16="http://schemas.microsoft.com/office/drawing/2014/main" id="{01E72D7C-FB48-012B-B4EB-2B5F567BBBF4}"/>
              </a:ext>
            </a:extLst>
          </p:cNvPr>
          <p:cNvSpPr txBox="1"/>
          <p:nvPr/>
        </p:nvSpPr>
        <p:spPr>
          <a:xfrm>
            <a:off x="1106907" y="930442"/>
            <a:ext cx="2791326" cy="369332"/>
          </a:xfrm>
          <a:prstGeom prst="rect">
            <a:avLst/>
          </a:prstGeom>
          <a:noFill/>
        </p:spPr>
        <p:txBody>
          <a:bodyPr wrap="square" rtlCol="0">
            <a:spAutoFit/>
          </a:bodyPr>
          <a:lstStyle/>
          <a:p>
            <a:r>
              <a:rPr lang="ro-RO" dirty="0">
                <a:solidFill>
                  <a:srgbClr val="E18741"/>
                </a:solidFill>
                <a:latin typeface="FuturaMed" panose="00000600000000000000" pitchFamily="50" charset="-18"/>
              </a:rPr>
              <a:t>4. Eliminare Amenzi</a:t>
            </a:r>
          </a:p>
        </p:txBody>
      </p:sp>
      <p:sp>
        <p:nvSpPr>
          <p:cNvPr id="3" name="CasetăText 2">
            <a:extLst>
              <a:ext uri="{FF2B5EF4-FFF2-40B4-BE49-F238E27FC236}">
                <a16:creationId xmlns:a16="http://schemas.microsoft.com/office/drawing/2014/main" id="{8CB915EF-B8D5-7951-31D7-F0CEC88378E1}"/>
              </a:ext>
            </a:extLst>
          </p:cNvPr>
          <p:cNvSpPr txBox="1"/>
          <p:nvPr/>
        </p:nvSpPr>
        <p:spPr>
          <a:xfrm>
            <a:off x="4379495" y="930442"/>
            <a:ext cx="2630905" cy="369332"/>
          </a:xfrm>
          <a:prstGeom prst="rect">
            <a:avLst/>
          </a:prstGeom>
          <a:noFill/>
        </p:spPr>
        <p:txBody>
          <a:bodyPr wrap="square" rtlCol="0">
            <a:spAutoFit/>
          </a:bodyPr>
          <a:lstStyle/>
          <a:p>
            <a:r>
              <a:rPr lang="ro-RO" dirty="0">
                <a:solidFill>
                  <a:srgbClr val="E18741"/>
                </a:solidFill>
                <a:latin typeface="FuturaMed" panose="00000600000000000000" pitchFamily="50" charset="-18"/>
              </a:rPr>
              <a:t>5. Înregistrare utilizator</a:t>
            </a:r>
          </a:p>
        </p:txBody>
      </p:sp>
      <p:sp>
        <p:nvSpPr>
          <p:cNvPr id="4" name="CasetăText 3">
            <a:extLst>
              <a:ext uri="{FF2B5EF4-FFF2-40B4-BE49-F238E27FC236}">
                <a16:creationId xmlns:a16="http://schemas.microsoft.com/office/drawing/2014/main" id="{D8A69A37-D9D8-3F57-35C2-49A6947E8305}"/>
              </a:ext>
            </a:extLst>
          </p:cNvPr>
          <p:cNvSpPr txBox="1"/>
          <p:nvPr/>
        </p:nvSpPr>
        <p:spPr>
          <a:xfrm>
            <a:off x="8293768" y="930442"/>
            <a:ext cx="2791326" cy="369332"/>
          </a:xfrm>
          <a:prstGeom prst="rect">
            <a:avLst/>
          </a:prstGeom>
          <a:noFill/>
        </p:spPr>
        <p:txBody>
          <a:bodyPr wrap="square" rtlCol="0">
            <a:spAutoFit/>
          </a:bodyPr>
          <a:lstStyle/>
          <a:p>
            <a:r>
              <a:rPr lang="ro-RO" dirty="0">
                <a:solidFill>
                  <a:srgbClr val="E18741"/>
                </a:solidFill>
                <a:latin typeface="FuturaMed" panose="00000600000000000000" pitchFamily="50" charset="-18"/>
              </a:rPr>
              <a:t>6. Ștergere utilizator</a:t>
            </a:r>
          </a:p>
        </p:txBody>
      </p:sp>
      <p:pic>
        <p:nvPicPr>
          <p:cNvPr id="5" name="Imagine 4" descr="O imagine care conține text, captură de ecran, scrisoare, proiectare&#10;&#10;Descriere generată automat">
            <a:extLst>
              <a:ext uri="{FF2B5EF4-FFF2-40B4-BE49-F238E27FC236}">
                <a16:creationId xmlns:a16="http://schemas.microsoft.com/office/drawing/2014/main" id="{BC10DD72-E917-85EB-F0C2-5204AC45FA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375" y="1622474"/>
            <a:ext cx="2791326" cy="1753309"/>
          </a:xfrm>
          <a:prstGeom prst="rect">
            <a:avLst/>
          </a:prstGeom>
        </p:spPr>
      </p:pic>
      <p:pic>
        <p:nvPicPr>
          <p:cNvPr id="6" name="Imagine 5" descr="O imagine care conține floare, text, captură de ecran&#10;&#10;Descriere generată automat">
            <a:extLst>
              <a:ext uri="{FF2B5EF4-FFF2-40B4-BE49-F238E27FC236}">
                <a16:creationId xmlns:a16="http://schemas.microsoft.com/office/drawing/2014/main" id="{D04F5030-4E40-7D39-BC56-CC4BABA87A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9495" y="1556489"/>
            <a:ext cx="3176337" cy="1813911"/>
          </a:xfrm>
          <a:prstGeom prst="rect">
            <a:avLst/>
          </a:prstGeom>
        </p:spPr>
      </p:pic>
      <p:pic>
        <p:nvPicPr>
          <p:cNvPr id="7" name="Imagine 6" descr="O imagine care conține text, captură de ecran, software, Font&#10;&#10;Descriere generată automat">
            <a:extLst>
              <a:ext uri="{FF2B5EF4-FFF2-40B4-BE49-F238E27FC236}">
                <a16:creationId xmlns:a16="http://schemas.microsoft.com/office/drawing/2014/main" id="{6E2FEB7A-4B37-817A-D7E6-AC5E43B375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3301" y="1561915"/>
            <a:ext cx="3101340" cy="1778000"/>
          </a:xfrm>
          <a:prstGeom prst="rect">
            <a:avLst/>
          </a:prstGeom>
        </p:spPr>
      </p:pic>
      <p:pic>
        <p:nvPicPr>
          <p:cNvPr id="8" name="Imagine 7" descr="O imagine care conține text, chitanță, Font, alb&#10;&#10;Descriere generată automat">
            <a:extLst>
              <a:ext uri="{FF2B5EF4-FFF2-40B4-BE49-F238E27FC236}">
                <a16:creationId xmlns:a16="http://schemas.microsoft.com/office/drawing/2014/main" id="{260E3CAE-67DE-3CFA-EFE5-016DBFB868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23220" y="3835663"/>
            <a:ext cx="1438275" cy="1562100"/>
          </a:xfrm>
          <a:prstGeom prst="rect">
            <a:avLst/>
          </a:prstGeom>
        </p:spPr>
      </p:pic>
      <p:pic>
        <p:nvPicPr>
          <p:cNvPr id="9" name="Imagine 8" descr="O imagine care conține text, chitanță, Font&#10;&#10;Descriere generată automat">
            <a:extLst>
              <a:ext uri="{FF2B5EF4-FFF2-40B4-BE49-F238E27FC236}">
                <a16:creationId xmlns:a16="http://schemas.microsoft.com/office/drawing/2014/main" id="{3B7465F9-FDDD-0269-9E67-840E91A4CC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8513" y="3835663"/>
            <a:ext cx="1638300" cy="2657475"/>
          </a:xfrm>
          <a:prstGeom prst="rect">
            <a:avLst/>
          </a:prstGeom>
        </p:spPr>
      </p:pic>
      <p:pic>
        <p:nvPicPr>
          <p:cNvPr id="10" name="Imagine 9" descr="O imagine care conține text, chitanță, Font, captură de ecran&#10;&#10;Descriere generată automat">
            <a:extLst>
              <a:ext uri="{FF2B5EF4-FFF2-40B4-BE49-F238E27FC236}">
                <a16:creationId xmlns:a16="http://schemas.microsoft.com/office/drawing/2014/main" id="{466376CC-7850-1B75-92C2-4FF745F7B4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56670" y="3835663"/>
            <a:ext cx="2066925" cy="1543050"/>
          </a:xfrm>
          <a:prstGeom prst="rect">
            <a:avLst/>
          </a:prstGeom>
        </p:spPr>
      </p:pic>
    </p:spTree>
    <p:extLst>
      <p:ext uri="{BB962C8B-B14F-4D97-AF65-F5344CB8AC3E}">
        <p14:creationId xmlns:p14="http://schemas.microsoft.com/office/powerpoint/2010/main" val="3795527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heel(1)">
                                      <p:cBhvr>
                                        <p:cTn id="24" dur="20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barn(inVertical)">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down)">
                                      <p:cBhvr>
                                        <p:cTn id="43" dur="580">
                                          <p:stCondLst>
                                            <p:cond delay="0"/>
                                          </p:stCondLst>
                                        </p:cTn>
                                        <p:tgtEl>
                                          <p:spTgt spid="7"/>
                                        </p:tgtEl>
                                      </p:cBhvr>
                                    </p:animEffect>
                                    <p:anim calcmode="lin" valueType="num">
                                      <p:cBhvr>
                                        <p:cTn id="44"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49" dur="26">
                                          <p:stCondLst>
                                            <p:cond delay="650"/>
                                          </p:stCondLst>
                                        </p:cTn>
                                        <p:tgtEl>
                                          <p:spTgt spid="7"/>
                                        </p:tgtEl>
                                      </p:cBhvr>
                                      <p:to x="100000" y="60000"/>
                                    </p:animScale>
                                    <p:animScale>
                                      <p:cBhvr>
                                        <p:cTn id="50" dur="166" decel="50000">
                                          <p:stCondLst>
                                            <p:cond delay="676"/>
                                          </p:stCondLst>
                                        </p:cTn>
                                        <p:tgtEl>
                                          <p:spTgt spid="7"/>
                                        </p:tgtEl>
                                      </p:cBhvr>
                                      <p:to x="100000" y="100000"/>
                                    </p:animScale>
                                    <p:animScale>
                                      <p:cBhvr>
                                        <p:cTn id="51" dur="26">
                                          <p:stCondLst>
                                            <p:cond delay="1312"/>
                                          </p:stCondLst>
                                        </p:cTn>
                                        <p:tgtEl>
                                          <p:spTgt spid="7"/>
                                        </p:tgtEl>
                                      </p:cBhvr>
                                      <p:to x="100000" y="80000"/>
                                    </p:animScale>
                                    <p:animScale>
                                      <p:cBhvr>
                                        <p:cTn id="52" dur="166" decel="50000">
                                          <p:stCondLst>
                                            <p:cond delay="1338"/>
                                          </p:stCondLst>
                                        </p:cTn>
                                        <p:tgtEl>
                                          <p:spTgt spid="7"/>
                                        </p:tgtEl>
                                      </p:cBhvr>
                                      <p:to x="100000" y="100000"/>
                                    </p:animScale>
                                    <p:animScale>
                                      <p:cBhvr>
                                        <p:cTn id="53" dur="26">
                                          <p:stCondLst>
                                            <p:cond delay="1642"/>
                                          </p:stCondLst>
                                        </p:cTn>
                                        <p:tgtEl>
                                          <p:spTgt spid="7"/>
                                        </p:tgtEl>
                                      </p:cBhvr>
                                      <p:to x="100000" y="90000"/>
                                    </p:animScale>
                                    <p:animScale>
                                      <p:cBhvr>
                                        <p:cTn id="54" dur="166" decel="50000">
                                          <p:stCondLst>
                                            <p:cond delay="1668"/>
                                          </p:stCondLst>
                                        </p:cTn>
                                        <p:tgtEl>
                                          <p:spTgt spid="7"/>
                                        </p:tgtEl>
                                      </p:cBhvr>
                                      <p:to x="100000" y="100000"/>
                                    </p:animScale>
                                    <p:animScale>
                                      <p:cBhvr>
                                        <p:cTn id="55" dur="26">
                                          <p:stCondLst>
                                            <p:cond delay="1808"/>
                                          </p:stCondLst>
                                        </p:cTn>
                                        <p:tgtEl>
                                          <p:spTgt spid="7"/>
                                        </p:tgtEl>
                                      </p:cBhvr>
                                      <p:to x="100000" y="95000"/>
                                    </p:animScale>
                                    <p:animScale>
                                      <p:cBhvr>
                                        <p:cTn id="56" dur="166" decel="50000">
                                          <p:stCondLst>
                                            <p:cond delay="1834"/>
                                          </p:stCondLst>
                                        </p:cTn>
                                        <p:tgtEl>
                                          <p:spTgt spid="7"/>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45" presetClass="entr" presetSubtype="0" fill="hold" nodeType="click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fade">
                                      <p:cBhvr>
                                        <p:cTn id="61" dur="2000"/>
                                        <p:tgtEl>
                                          <p:spTgt spid="8"/>
                                        </p:tgtEl>
                                      </p:cBhvr>
                                    </p:animEffect>
                                    <p:anim calcmode="lin" valueType="num">
                                      <p:cBhvr>
                                        <p:cTn id="62" dur="2000" fill="hold"/>
                                        <p:tgtEl>
                                          <p:spTgt spid="8"/>
                                        </p:tgtEl>
                                        <p:attrNameLst>
                                          <p:attrName>ppt_w</p:attrName>
                                        </p:attrNameLst>
                                      </p:cBhvr>
                                      <p:tavLst>
                                        <p:tav tm="0" fmla="#ppt_w*sin(2.5*pi*$)">
                                          <p:val>
                                            <p:fltVal val="0"/>
                                          </p:val>
                                        </p:tav>
                                        <p:tav tm="100000">
                                          <p:val>
                                            <p:fltVal val="1"/>
                                          </p:val>
                                        </p:tav>
                                      </p:tavLst>
                                    </p:anim>
                                    <p:anim calcmode="lin" valueType="num">
                                      <p:cBhvr>
                                        <p:cTn id="63"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tăText 2">
            <a:extLst>
              <a:ext uri="{FF2B5EF4-FFF2-40B4-BE49-F238E27FC236}">
                <a16:creationId xmlns:a16="http://schemas.microsoft.com/office/drawing/2014/main" id="{C7DCC765-B7E5-CB9C-31D2-BE22872CE127}"/>
              </a:ext>
            </a:extLst>
          </p:cNvPr>
          <p:cNvSpPr txBox="1"/>
          <p:nvPr/>
        </p:nvSpPr>
        <p:spPr>
          <a:xfrm>
            <a:off x="1425384" y="256311"/>
            <a:ext cx="3031958" cy="369332"/>
          </a:xfrm>
          <a:prstGeom prst="rect">
            <a:avLst/>
          </a:prstGeom>
          <a:noFill/>
        </p:spPr>
        <p:txBody>
          <a:bodyPr wrap="square" rtlCol="0">
            <a:spAutoFit/>
          </a:bodyPr>
          <a:lstStyle/>
          <a:p>
            <a:r>
              <a:rPr lang="ro-RO" dirty="0">
                <a:solidFill>
                  <a:srgbClr val="E18741"/>
                </a:solidFill>
                <a:latin typeface="FuturaMed" panose="00000600000000000000" pitchFamily="50" charset="-18"/>
              </a:rPr>
              <a:t>7. Ștergere Carte</a:t>
            </a:r>
          </a:p>
        </p:txBody>
      </p:sp>
      <p:sp>
        <p:nvSpPr>
          <p:cNvPr id="4" name="CasetăText 3">
            <a:extLst>
              <a:ext uri="{FF2B5EF4-FFF2-40B4-BE49-F238E27FC236}">
                <a16:creationId xmlns:a16="http://schemas.microsoft.com/office/drawing/2014/main" id="{D8D8D489-F99D-D349-611C-031DBE62BFAC}"/>
              </a:ext>
            </a:extLst>
          </p:cNvPr>
          <p:cNvSpPr txBox="1"/>
          <p:nvPr/>
        </p:nvSpPr>
        <p:spPr>
          <a:xfrm>
            <a:off x="4553592" y="256311"/>
            <a:ext cx="2614865" cy="369332"/>
          </a:xfrm>
          <a:prstGeom prst="rect">
            <a:avLst/>
          </a:prstGeom>
          <a:noFill/>
        </p:spPr>
        <p:txBody>
          <a:bodyPr wrap="square" rtlCol="0">
            <a:spAutoFit/>
          </a:bodyPr>
          <a:lstStyle/>
          <a:p>
            <a:r>
              <a:rPr lang="ro-RO" dirty="0">
                <a:solidFill>
                  <a:srgbClr val="E18741"/>
                </a:solidFill>
                <a:latin typeface="FuturaMed" panose="00000600000000000000" pitchFamily="50" charset="-18"/>
              </a:rPr>
              <a:t>8. Reînnoire Împrumut</a:t>
            </a:r>
          </a:p>
        </p:txBody>
      </p:sp>
      <p:sp>
        <p:nvSpPr>
          <p:cNvPr id="5" name="CasetăText 4">
            <a:extLst>
              <a:ext uri="{FF2B5EF4-FFF2-40B4-BE49-F238E27FC236}">
                <a16:creationId xmlns:a16="http://schemas.microsoft.com/office/drawing/2014/main" id="{58E8CAD0-867C-4DC3-5C88-96AA18434970}"/>
              </a:ext>
            </a:extLst>
          </p:cNvPr>
          <p:cNvSpPr txBox="1"/>
          <p:nvPr/>
        </p:nvSpPr>
        <p:spPr>
          <a:xfrm>
            <a:off x="8117306" y="256311"/>
            <a:ext cx="2502568" cy="369332"/>
          </a:xfrm>
          <a:prstGeom prst="rect">
            <a:avLst/>
          </a:prstGeom>
          <a:noFill/>
        </p:spPr>
        <p:txBody>
          <a:bodyPr wrap="square" rtlCol="0">
            <a:spAutoFit/>
          </a:bodyPr>
          <a:lstStyle/>
          <a:p>
            <a:r>
              <a:rPr lang="ro-RO" dirty="0">
                <a:solidFill>
                  <a:srgbClr val="E18741"/>
                </a:solidFill>
                <a:latin typeface="FuturaMed" panose="00000600000000000000" pitchFamily="50" charset="-18"/>
              </a:rPr>
              <a:t>9. Căutare Student</a:t>
            </a:r>
          </a:p>
        </p:txBody>
      </p:sp>
      <p:sp>
        <p:nvSpPr>
          <p:cNvPr id="6" name="CasetăText 5">
            <a:extLst>
              <a:ext uri="{FF2B5EF4-FFF2-40B4-BE49-F238E27FC236}">
                <a16:creationId xmlns:a16="http://schemas.microsoft.com/office/drawing/2014/main" id="{9F55BA2F-6787-FD4D-24D3-814AFECDC088}"/>
              </a:ext>
            </a:extLst>
          </p:cNvPr>
          <p:cNvSpPr txBox="1"/>
          <p:nvPr/>
        </p:nvSpPr>
        <p:spPr>
          <a:xfrm>
            <a:off x="1633930" y="4454422"/>
            <a:ext cx="2614865" cy="369332"/>
          </a:xfrm>
          <a:prstGeom prst="rect">
            <a:avLst/>
          </a:prstGeom>
          <a:noFill/>
        </p:spPr>
        <p:txBody>
          <a:bodyPr wrap="square" rtlCol="0">
            <a:spAutoFit/>
          </a:bodyPr>
          <a:lstStyle/>
          <a:p>
            <a:r>
              <a:rPr lang="ro-RO" dirty="0">
                <a:solidFill>
                  <a:srgbClr val="E18741"/>
                </a:solidFill>
                <a:latin typeface="FuturaMed" panose="00000600000000000000" pitchFamily="50" charset="-18"/>
              </a:rPr>
              <a:t>10. Setare Parolă</a:t>
            </a:r>
          </a:p>
        </p:txBody>
      </p:sp>
      <p:pic>
        <p:nvPicPr>
          <p:cNvPr id="7" name="Imagine 6" descr="O imagine care conține text, captură de ecran, carte, proiectare&#10;&#10;Descriere generată automat">
            <a:extLst>
              <a:ext uri="{FF2B5EF4-FFF2-40B4-BE49-F238E27FC236}">
                <a16:creationId xmlns:a16="http://schemas.microsoft.com/office/drawing/2014/main" id="{A0AB1B2C-B365-EE76-A00B-CB9BF22030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0813" y="762182"/>
            <a:ext cx="1819341" cy="1272065"/>
          </a:xfrm>
          <a:prstGeom prst="rect">
            <a:avLst/>
          </a:prstGeom>
        </p:spPr>
      </p:pic>
      <p:pic>
        <p:nvPicPr>
          <p:cNvPr id="9" name="Imagine 8" descr="O imagine care conține text, captură de ecran, proiectare&#10;&#10;Descriere generată automat">
            <a:extLst>
              <a:ext uri="{FF2B5EF4-FFF2-40B4-BE49-F238E27FC236}">
                <a16:creationId xmlns:a16="http://schemas.microsoft.com/office/drawing/2014/main" id="{6DA52FF3-D000-EB17-634E-81D7A13C5F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7342" y="762182"/>
            <a:ext cx="2055753" cy="1274962"/>
          </a:xfrm>
          <a:prstGeom prst="rect">
            <a:avLst/>
          </a:prstGeom>
        </p:spPr>
      </p:pic>
      <p:pic>
        <p:nvPicPr>
          <p:cNvPr id="10" name="Imagine 9" descr="O imagine care conține text, captură de ecran, software, Pictogramă computer&#10;&#10;Descriere generată automat">
            <a:extLst>
              <a:ext uri="{FF2B5EF4-FFF2-40B4-BE49-F238E27FC236}">
                <a16:creationId xmlns:a16="http://schemas.microsoft.com/office/drawing/2014/main" id="{67F4565F-323D-E631-2C40-D146A0090B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7307" y="762182"/>
            <a:ext cx="2502568" cy="1301964"/>
          </a:xfrm>
          <a:prstGeom prst="rect">
            <a:avLst/>
          </a:prstGeom>
        </p:spPr>
      </p:pic>
      <p:pic>
        <p:nvPicPr>
          <p:cNvPr id="11" name="Imagine 10" descr="O imagine care conține text, captură de ecran, Font, Albastru electric&#10;&#10;Descriere generată automat">
            <a:extLst>
              <a:ext uri="{FF2B5EF4-FFF2-40B4-BE49-F238E27FC236}">
                <a16:creationId xmlns:a16="http://schemas.microsoft.com/office/drawing/2014/main" id="{3BE0A68A-2DE0-F444-9C1D-1F120D84F0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7430" y="4954315"/>
            <a:ext cx="2055754" cy="1323904"/>
          </a:xfrm>
          <a:prstGeom prst="rect">
            <a:avLst/>
          </a:prstGeom>
        </p:spPr>
      </p:pic>
      <p:pic>
        <p:nvPicPr>
          <p:cNvPr id="12" name="Imagine 11" descr="O imagine care conține text, Font, alb, linie&#10;&#10;Descriere generată automat">
            <a:extLst>
              <a:ext uri="{FF2B5EF4-FFF2-40B4-BE49-F238E27FC236}">
                <a16:creationId xmlns:a16="http://schemas.microsoft.com/office/drawing/2014/main" id="{7047E9E1-91E7-F593-3292-911C25A765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87184" y="2438400"/>
            <a:ext cx="1828800" cy="1438275"/>
          </a:xfrm>
          <a:prstGeom prst="rect">
            <a:avLst/>
          </a:prstGeom>
        </p:spPr>
      </p:pic>
      <p:pic>
        <p:nvPicPr>
          <p:cNvPr id="13" name="Imagine 12" descr="O imagine care conține text, chitanță, Font, alb&#10;&#10;Descriere generată automat">
            <a:extLst>
              <a:ext uri="{FF2B5EF4-FFF2-40B4-BE49-F238E27FC236}">
                <a16:creationId xmlns:a16="http://schemas.microsoft.com/office/drawing/2014/main" id="{57A7E61E-FE07-878E-B3AF-215568A2D2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17620" y="2438400"/>
            <a:ext cx="1895475" cy="1981200"/>
          </a:xfrm>
          <a:prstGeom prst="rect">
            <a:avLst/>
          </a:prstGeom>
        </p:spPr>
      </p:pic>
      <p:pic>
        <p:nvPicPr>
          <p:cNvPr id="14" name="Imagine 13" descr="O imagine care conține text, Font, captură de ecran, chitanță&#10;&#10;Descriere generată automat">
            <a:extLst>
              <a:ext uri="{FF2B5EF4-FFF2-40B4-BE49-F238E27FC236}">
                <a16:creationId xmlns:a16="http://schemas.microsoft.com/office/drawing/2014/main" id="{1E739593-0375-C83B-6AEC-5D7916094A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87502" y="2463697"/>
            <a:ext cx="2162175" cy="1955903"/>
          </a:xfrm>
          <a:prstGeom prst="rect">
            <a:avLst/>
          </a:prstGeom>
        </p:spPr>
      </p:pic>
      <p:pic>
        <p:nvPicPr>
          <p:cNvPr id="15" name="Imagine 14" descr="O imagine care conține text, chitanță, captură de ecran, Font&#10;&#10;Descriere generată automat">
            <a:extLst>
              <a:ext uri="{FF2B5EF4-FFF2-40B4-BE49-F238E27FC236}">
                <a16:creationId xmlns:a16="http://schemas.microsoft.com/office/drawing/2014/main" id="{ECA1F736-8663-2A5A-049B-01898C378BB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1024" y="4920393"/>
            <a:ext cx="1639411" cy="1303122"/>
          </a:xfrm>
          <a:prstGeom prst="rect">
            <a:avLst/>
          </a:prstGeom>
        </p:spPr>
      </p:pic>
    </p:spTree>
    <p:extLst>
      <p:ext uri="{BB962C8B-B14F-4D97-AF65-F5344CB8AC3E}">
        <p14:creationId xmlns:p14="http://schemas.microsoft.com/office/powerpoint/2010/main" val="1181156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heel(1)">
                                      <p:cBhvr>
                                        <p:cTn id="13" dur="20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80">
                                          <p:stCondLst>
                                            <p:cond delay="0"/>
                                          </p:stCondLst>
                                        </p:cTn>
                                        <p:tgtEl>
                                          <p:spTgt spid="12"/>
                                        </p:tgtEl>
                                      </p:cBhvr>
                                    </p:animEffect>
                                    <p:anim calcmode="lin" valueType="num">
                                      <p:cBhvr>
                                        <p:cTn id="19"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24" dur="26">
                                          <p:stCondLst>
                                            <p:cond delay="650"/>
                                          </p:stCondLst>
                                        </p:cTn>
                                        <p:tgtEl>
                                          <p:spTgt spid="12"/>
                                        </p:tgtEl>
                                      </p:cBhvr>
                                      <p:to x="100000" y="60000"/>
                                    </p:animScale>
                                    <p:animScale>
                                      <p:cBhvr>
                                        <p:cTn id="25" dur="166" decel="50000">
                                          <p:stCondLst>
                                            <p:cond delay="676"/>
                                          </p:stCondLst>
                                        </p:cTn>
                                        <p:tgtEl>
                                          <p:spTgt spid="12"/>
                                        </p:tgtEl>
                                      </p:cBhvr>
                                      <p:to x="100000" y="100000"/>
                                    </p:animScale>
                                    <p:animScale>
                                      <p:cBhvr>
                                        <p:cTn id="26" dur="26">
                                          <p:stCondLst>
                                            <p:cond delay="1312"/>
                                          </p:stCondLst>
                                        </p:cTn>
                                        <p:tgtEl>
                                          <p:spTgt spid="12"/>
                                        </p:tgtEl>
                                      </p:cBhvr>
                                      <p:to x="100000" y="80000"/>
                                    </p:animScale>
                                    <p:animScale>
                                      <p:cBhvr>
                                        <p:cTn id="27" dur="166" decel="50000">
                                          <p:stCondLst>
                                            <p:cond delay="1338"/>
                                          </p:stCondLst>
                                        </p:cTn>
                                        <p:tgtEl>
                                          <p:spTgt spid="12"/>
                                        </p:tgtEl>
                                      </p:cBhvr>
                                      <p:to x="100000" y="100000"/>
                                    </p:animScale>
                                    <p:animScale>
                                      <p:cBhvr>
                                        <p:cTn id="28" dur="26">
                                          <p:stCondLst>
                                            <p:cond delay="1642"/>
                                          </p:stCondLst>
                                        </p:cTn>
                                        <p:tgtEl>
                                          <p:spTgt spid="12"/>
                                        </p:tgtEl>
                                      </p:cBhvr>
                                      <p:to x="100000" y="90000"/>
                                    </p:animScale>
                                    <p:animScale>
                                      <p:cBhvr>
                                        <p:cTn id="29" dur="166" decel="50000">
                                          <p:stCondLst>
                                            <p:cond delay="1668"/>
                                          </p:stCondLst>
                                        </p:cTn>
                                        <p:tgtEl>
                                          <p:spTgt spid="12"/>
                                        </p:tgtEl>
                                      </p:cBhvr>
                                      <p:to x="100000" y="100000"/>
                                    </p:animScale>
                                    <p:animScale>
                                      <p:cBhvr>
                                        <p:cTn id="30" dur="26">
                                          <p:stCondLst>
                                            <p:cond delay="1808"/>
                                          </p:stCondLst>
                                        </p:cTn>
                                        <p:tgtEl>
                                          <p:spTgt spid="12"/>
                                        </p:tgtEl>
                                      </p:cBhvr>
                                      <p:to x="100000" y="95000"/>
                                    </p:animScale>
                                    <p:animScale>
                                      <p:cBhvr>
                                        <p:cTn id="31" dur="166" decel="50000">
                                          <p:stCondLst>
                                            <p:cond delay="1834"/>
                                          </p:stCondLst>
                                        </p:cTn>
                                        <p:tgtEl>
                                          <p:spTgt spid="12"/>
                                        </p:tgtEl>
                                      </p:cBhvr>
                                      <p:to x="100000" y="100000"/>
                                    </p:animScale>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 calcmode="lin" valueType="num">
                                      <p:cBhvr additive="base">
                                        <p:cTn id="36" dur="500" fill="hold"/>
                                        <p:tgtEl>
                                          <p:spTgt spid="4"/>
                                        </p:tgtEl>
                                        <p:attrNameLst>
                                          <p:attrName>ppt_x</p:attrName>
                                        </p:attrNameLst>
                                      </p:cBhvr>
                                      <p:tavLst>
                                        <p:tav tm="0">
                                          <p:val>
                                            <p:strVal val="#ppt_x"/>
                                          </p:val>
                                        </p:tav>
                                        <p:tav tm="100000">
                                          <p:val>
                                            <p:strVal val="#ppt_x"/>
                                          </p:val>
                                        </p:tav>
                                      </p:tavLst>
                                    </p:anim>
                                    <p:anim calcmode="lin" valueType="num">
                                      <p:cBhvr additive="base">
                                        <p:cTn id="3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barn(inVertical)">
                                      <p:cBhvr>
                                        <p:cTn id="49" dur="500"/>
                                        <p:tgtEl>
                                          <p:spTgt spid="13"/>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5"/>
                                        </p:tgtEl>
                                        <p:attrNameLst>
                                          <p:attrName>style.visibility</p:attrName>
                                        </p:attrNameLst>
                                      </p:cBhvr>
                                      <p:to>
                                        <p:strVal val="visible"/>
                                      </p:to>
                                    </p:set>
                                    <p:anim calcmode="lin" valueType="num">
                                      <p:cBhvr additive="base">
                                        <p:cTn id="54" dur="500" fill="hold"/>
                                        <p:tgtEl>
                                          <p:spTgt spid="5"/>
                                        </p:tgtEl>
                                        <p:attrNameLst>
                                          <p:attrName>ppt_x</p:attrName>
                                        </p:attrNameLst>
                                      </p:cBhvr>
                                      <p:tavLst>
                                        <p:tav tm="0">
                                          <p:val>
                                            <p:strVal val="#ppt_x"/>
                                          </p:val>
                                        </p:tav>
                                        <p:tav tm="100000">
                                          <p:val>
                                            <p:strVal val="#ppt_x"/>
                                          </p:val>
                                        </p:tav>
                                      </p:tavLst>
                                    </p:anim>
                                    <p:anim calcmode="lin" valueType="num">
                                      <p:cBhvr additive="base">
                                        <p:cTn id="5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1" presetClass="entr" presetSubtype="1" fill="hold" nodeType="click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wheel(1)">
                                      <p:cBhvr>
                                        <p:cTn id="60" dur="2000"/>
                                        <p:tgtEl>
                                          <p:spTgt spid="10"/>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6" presetClass="entr" presetSubtype="0" fill="hold" grpId="0" nodeType="click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wipe(down)">
                                      <p:cBhvr>
                                        <p:cTn id="69" dur="580">
                                          <p:stCondLst>
                                            <p:cond delay="0"/>
                                          </p:stCondLst>
                                        </p:cTn>
                                        <p:tgtEl>
                                          <p:spTgt spid="6"/>
                                        </p:tgtEl>
                                      </p:cBhvr>
                                    </p:animEffect>
                                    <p:anim calcmode="lin" valueType="num">
                                      <p:cBhvr>
                                        <p:cTn id="70"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71"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72"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73"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74"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75" dur="26">
                                          <p:stCondLst>
                                            <p:cond delay="650"/>
                                          </p:stCondLst>
                                        </p:cTn>
                                        <p:tgtEl>
                                          <p:spTgt spid="6"/>
                                        </p:tgtEl>
                                      </p:cBhvr>
                                      <p:to x="100000" y="60000"/>
                                    </p:animScale>
                                    <p:animScale>
                                      <p:cBhvr>
                                        <p:cTn id="76" dur="166" decel="50000">
                                          <p:stCondLst>
                                            <p:cond delay="676"/>
                                          </p:stCondLst>
                                        </p:cTn>
                                        <p:tgtEl>
                                          <p:spTgt spid="6"/>
                                        </p:tgtEl>
                                      </p:cBhvr>
                                      <p:to x="100000" y="100000"/>
                                    </p:animScale>
                                    <p:animScale>
                                      <p:cBhvr>
                                        <p:cTn id="77" dur="26">
                                          <p:stCondLst>
                                            <p:cond delay="1312"/>
                                          </p:stCondLst>
                                        </p:cTn>
                                        <p:tgtEl>
                                          <p:spTgt spid="6"/>
                                        </p:tgtEl>
                                      </p:cBhvr>
                                      <p:to x="100000" y="80000"/>
                                    </p:animScale>
                                    <p:animScale>
                                      <p:cBhvr>
                                        <p:cTn id="78" dur="166" decel="50000">
                                          <p:stCondLst>
                                            <p:cond delay="1338"/>
                                          </p:stCondLst>
                                        </p:cTn>
                                        <p:tgtEl>
                                          <p:spTgt spid="6"/>
                                        </p:tgtEl>
                                      </p:cBhvr>
                                      <p:to x="100000" y="100000"/>
                                    </p:animScale>
                                    <p:animScale>
                                      <p:cBhvr>
                                        <p:cTn id="79" dur="26">
                                          <p:stCondLst>
                                            <p:cond delay="1642"/>
                                          </p:stCondLst>
                                        </p:cTn>
                                        <p:tgtEl>
                                          <p:spTgt spid="6"/>
                                        </p:tgtEl>
                                      </p:cBhvr>
                                      <p:to x="100000" y="90000"/>
                                    </p:animScale>
                                    <p:animScale>
                                      <p:cBhvr>
                                        <p:cTn id="80" dur="166" decel="50000">
                                          <p:stCondLst>
                                            <p:cond delay="1668"/>
                                          </p:stCondLst>
                                        </p:cTn>
                                        <p:tgtEl>
                                          <p:spTgt spid="6"/>
                                        </p:tgtEl>
                                      </p:cBhvr>
                                      <p:to x="100000" y="100000"/>
                                    </p:animScale>
                                    <p:animScale>
                                      <p:cBhvr>
                                        <p:cTn id="81" dur="26">
                                          <p:stCondLst>
                                            <p:cond delay="1808"/>
                                          </p:stCondLst>
                                        </p:cTn>
                                        <p:tgtEl>
                                          <p:spTgt spid="6"/>
                                        </p:tgtEl>
                                      </p:cBhvr>
                                      <p:to x="100000" y="95000"/>
                                    </p:animScale>
                                    <p:animScale>
                                      <p:cBhvr>
                                        <p:cTn id="82" dur="166" decel="50000">
                                          <p:stCondLst>
                                            <p:cond delay="1834"/>
                                          </p:stCondLst>
                                        </p:cTn>
                                        <p:tgtEl>
                                          <p:spTgt spid="6"/>
                                        </p:tgtEl>
                                      </p:cBhvr>
                                      <p:to x="100000" y="100000"/>
                                    </p:animScale>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nodeType="clickEffect">
                                  <p:stCondLst>
                                    <p:cond delay="0"/>
                                  </p:stCondLst>
                                  <p:childTnLst>
                                    <p:set>
                                      <p:cBhvr>
                                        <p:cTn id="86" dur="1" fill="hold">
                                          <p:stCondLst>
                                            <p:cond delay="0"/>
                                          </p:stCondLst>
                                        </p:cTn>
                                        <p:tgtEl>
                                          <p:spTgt spid="11"/>
                                        </p:tgtEl>
                                        <p:attrNameLst>
                                          <p:attrName>style.visibility</p:attrName>
                                        </p:attrNameLst>
                                      </p:cBhvr>
                                      <p:to>
                                        <p:strVal val="visible"/>
                                      </p:to>
                                    </p:set>
                                    <p:anim calcmode="lin" valueType="num">
                                      <p:cBhvr additive="base">
                                        <p:cTn id="87" dur="500" fill="hold"/>
                                        <p:tgtEl>
                                          <p:spTgt spid="11"/>
                                        </p:tgtEl>
                                        <p:attrNameLst>
                                          <p:attrName>ppt_x</p:attrName>
                                        </p:attrNameLst>
                                      </p:cBhvr>
                                      <p:tavLst>
                                        <p:tav tm="0">
                                          <p:val>
                                            <p:strVal val="#ppt_x"/>
                                          </p:val>
                                        </p:tav>
                                        <p:tav tm="100000">
                                          <p:val>
                                            <p:strVal val="#ppt_x"/>
                                          </p:val>
                                        </p:tav>
                                      </p:tavLst>
                                    </p:anim>
                                    <p:anim calcmode="lin" valueType="num">
                                      <p:cBhvr additive="base">
                                        <p:cTn id="8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42" presetClass="entr" presetSubtype="0" fill="hold" nodeType="clickEffect">
                                  <p:stCondLst>
                                    <p:cond delay="0"/>
                                  </p:stCondLst>
                                  <p:childTnLst>
                                    <p:set>
                                      <p:cBhvr>
                                        <p:cTn id="92" dur="1" fill="hold">
                                          <p:stCondLst>
                                            <p:cond delay="0"/>
                                          </p:stCondLst>
                                        </p:cTn>
                                        <p:tgtEl>
                                          <p:spTgt spid="15"/>
                                        </p:tgtEl>
                                        <p:attrNameLst>
                                          <p:attrName>style.visibility</p:attrName>
                                        </p:attrNameLst>
                                      </p:cBhvr>
                                      <p:to>
                                        <p:strVal val="visible"/>
                                      </p:to>
                                    </p:set>
                                    <p:animEffect transition="in" filter="fade">
                                      <p:cBhvr>
                                        <p:cTn id="93" dur="1000"/>
                                        <p:tgtEl>
                                          <p:spTgt spid="15"/>
                                        </p:tgtEl>
                                      </p:cBhvr>
                                    </p:animEffect>
                                    <p:anim calcmode="lin" valueType="num">
                                      <p:cBhvr>
                                        <p:cTn id="94" dur="1000" fill="hold"/>
                                        <p:tgtEl>
                                          <p:spTgt spid="15"/>
                                        </p:tgtEl>
                                        <p:attrNameLst>
                                          <p:attrName>ppt_x</p:attrName>
                                        </p:attrNameLst>
                                      </p:cBhvr>
                                      <p:tavLst>
                                        <p:tav tm="0">
                                          <p:val>
                                            <p:strVal val="#ppt_x"/>
                                          </p:val>
                                        </p:tav>
                                        <p:tav tm="100000">
                                          <p:val>
                                            <p:strVal val="#ppt_x"/>
                                          </p:val>
                                        </p:tav>
                                      </p:tavLst>
                                    </p:anim>
                                    <p:anim calcmode="lin" valueType="num">
                                      <p:cBhvr>
                                        <p:cTn id="9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tăText 1">
            <a:extLst>
              <a:ext uri="{FF2B5EF4-FFF2-40B4-BE49-F238E27FC236}">
                <a16:creationId xmlns:a16="http://schemas.microsoft.com/office/drawing/2014/main" id="{42D5A1F8-4D96-6D2E-9F91-0CD1E3F917BD}"/>
              </a:ext>
            </a:extLst>
          </p:cNvPr>
          <p:cNvSpPr txBox="1"/>
          <p:nvPr/>
        </p:nvSpPr>
        <p:spPr>
          <a:xfrm>
            <a:off x="1443789" y="737937"/>
            <a:ext cx="3769895" cy="369332"/>
          </a:xfrm>
          <a:prstGeom prst="rect">
            <a:avLst/>
          </a:prstGeom>
          <a:noFill/>
        </p:spPr>
        <p:txBody>
          <a:bodyPr wrap="square" rtlCol="0">
            <a:spAutoFit/>
          </a:bodyPr>
          <a:lstStyle/>
          <a:p>
            <a:r>
              <a:rPr lang="ro-RO" dirty="0">
                <a:solidFill>
                  <a:srgbClr val="E18741"/>
                </a:solidFill>
                <a:latin typeface="FuturaMed" panose="00000600000000000000" pitchFamily="50" charset="-18"/>
              </a:rPr>
              <a:t>Biblioteca</a:t>
            </a:r>
          </a:p>
        </p:txBody>
      </p:sp>
      <p:sp>
        <p:nvSpPr>
          <p:cNvPr id="3" name="CasetăText 2">
            <a:extLst>
              <a:ext uri="{FF2B5EF4-FFF2-40B4-BE49-F238E27FC236}">
                <a16:creationId xmlns:a16="http://schemas.microsoft.com/office/drawing/2014/main" id="{C53235EC-F6AF-0A99-4808-FA9260683A1B}"/>
              </a:ext>
            </a:extLst>
          </p:cNvPr>
          <p:cNvSpPr txBox="1"/>
          <p:nvPr/>
        </p:nvSpPr>
        <p:spPr>
          <a:xfrm>
            <a:off x="6817895" y="737937"/>
            <a:ext cx="2662989" cy="369332"/>
          </a:xfrm>
          <a:prstGeom prst="rect">
            <a:avLst/>
          </a:prstGeom>
          <a:noFill/>
        </p:spPr>
        <p:txBody>
          <a:bodyPr wrap="square" rtlCol="0">
            <a:spAutoFit/>
          </a:bodyPr>
          <a:lstStyle/>
          <a:p>
            <a:r>
              <a:rPr lang="ro-RO" dirty="0">
                <a:solidFill>
                  <a:srgbClr val="E18741"/>
                </a:solidFill>
                <a:latin typeface="FuturaMed" panose="00000600000000000000" pitchFamily="50" charset="-18"/>
              </a:rPr>
              <a:t>Opțiuni</a:t>
            </a:r>
          </a:p>
        </p:txBody>
      </p:sp>
      <p:pic>
        <p:nvPicPr>
          <p:cNvPr id="4" name="Imagine 3" descr="O imagine care conține text, captură de ecran, copac, Font&#10;&#10;Descriere generată automat">
            <a:extLst>
              <a:ext uri="{FF2B5EF4-FFF2-40B4-BE49-F238E27FC236}">
                <a16:creationId xmlns:a16="http://schemas.microsoft.com/office/drawing/2014/main" id="{3FEAE6EA-C957-5FB4-AE5D-398194A4FF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3789" y="1485298"/>
            <a:ext cx="3262643" cy="1943702"/>
          </a:xfrm>
          <a:prstGeom prst="rect">
            <a:avLst/>
          </a:prstGeom>
        </p:spPr>
      </p:pic>
      <p:pic>
        <p:nvPicPr>
          <p:cNvPr id="5" name="Imagine 4" descr="O imagine care conține text, copac, captură de ecran, proiectare&#10;&#10;Descriere generată automat">
            <a:extLst>
              <a:ext uri="{FF2B5EF4-FFF2-40B4-BE49-F238E27FC236}">
                <a16:creationId xmlns:a16="http://schemas.microsoft.com/office/drawing/2014/main" id="{CED2297F-3048-66CF-07B5-E554818A45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77278" y="1485298"/>
            <a:ext cx="3355615" cy="1943702"/>
          </a:xfrm>
          <a:prstGeom prst="rect">
            <a:avLst/>
          </a:prstGeom>
        </p:spPr>
      </p:pic>
      <p:pic>
        <p:nvPicPr>
          <p:cNvPr id="6" name="Imagine 5" descr="O imagine care conține text, chitanță, Font&#10;&#10;Descriere generată automat">
            <a:extLst>
              <a:ext uri="{FF2B5EF4-FFF2-40B4-BE49-F238E27FC236}">
                <a16:creationId xmlns:a16="http://schemas.microsoft.com/office/drawing/2014/main" id="{83CF16B6-D5BE-4233-D69A-C3C4A5496A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5485" y="3805275"/>
            <a:ext cx="1619250" cy="1647825"/>
          </a:xfrm>
          <a:prstGeom prst="rect">
            <a:avLst/>
          </a:prstGeom>
        </p:spPr>
      </p:pic>
      <p:pic>
        <p:nvPicPr>
          <p:cNvPr id="7" name="Imagine 6" descr="O imagine care conține text, captură de ecran, chitanță, Font&#10;&#10;Descriere generată automat">
            <a:extLst>
              <a:ext uri="{FF2B5EF4-FFF2-40B4-BE49-F238E27FC236}">
                <a16:creationId xmlns:a16="http://schemas.microsoft.com/office/drawing/2014/main" id="{A8F93529-B75F-1A9A-8B27-319BCDBCE6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06852" y="3805275"/>
            <a:ext cx="1496466" cy="2788569"/>
          </a:xfrm>
          <a:prstGeom prst="rect">
            <a:avLst/>
          </a:prstGeom>
        </p:spPr>
      </p:pic>
    </p:spTree>
    <p:extLst>
      <p:ext uri="{BB962C8B-B14F-4D97-AF65-F5344CB8AC3E}">
        <p14:creationId xmlns:p14="http://schemas.microsoft.com/office/powerpoint/2010/main" val="1614386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heel(1)">
                                      <p:cBhvr>
                                        <p:cTn id="26" dur="20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circle(in)">
                                      <p:cBhvr>
                                        <p:cTn id="31" dur="20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down)">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Temă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158</TotalTime>
  <Words>329</Words>
  <Application>Microsoft Office PowerPoint</Application>
  <PresentationFormat>Ecran lat</PresentationFormat>
  <Paragraphs>34</Paragraphs>
  <Slides>11</Slides>
  <Notes>0</Notes>
  <HiddenSlides>0</HiddenSlides>
  <MMClips>0</MMClips>
  <ScaleCrop>false</ScaleCrop>
  <HeadingPairs>
    <vt:vector size="6" baseType="variant">
      <vt:variant>
        <vt:lpstr>Fonturi utilizate</vt:lpstr>
      </vt:variant>
      <vt:variant>
        <vt:i4>5</vt:i4>
      </vt:variant>
      <vt:variant>
        <vt:lpstr>Temă</vt:lpstr>
      </vt:variant>
      <vt:variant>
        <vt:i4>1</vt:i4>
      </vt:variant>
      <vt:variant>
        <vt:lpstr>Titluri diapozitive</vt:lpstr>
      </vt:variant>
      <vt:variant>
        <vt:i4>11</vt:i4>
      </vt:variant>
    </vt:vector>
  </HeadingPairs>
  <TitlesOfParts>
    <vt:vector size="17" baseType="lpstr">
      <vt:lpstr>Arial</vt:lpstr>
      <vt:lpstr>Calibri</vt:lpstr>
      <vt:lpstr>FuturaMed</vt:lpstr>
      <vt:lpstr>Söhne</vt:lpstr>
      <vt:lpstr>Tw Cen MT</vt:lpstr>
      <vt:lpstr>Circuit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lpstr>Prezentare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Prezentare PowerPoint</dc:title>
  <dc:creator>Cristian Valea</dc:creator>
  <cp:lastModifiedBy>Cristian Valea</cp:lastModifiedBy>
  <cp:revision>6</cp:revision>
  <dcterms:created xsi:type="dcterms:W3CDTF">2024-02-25T16:53:28Z</dcterms:created>
  <dcterms:modified xsi:type="dcterms:W3CDTF">2024-05-26T16:09:16Z</dcterms:modified>
</cp:coreProperties>
</file>